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0.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1.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2.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3.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4.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16.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17.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1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19.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20.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21.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2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25.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26.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27.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28.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29.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35"/>
  </p:notesMasterIdLst>
  <p:handoutMasterIdLst>
    <p:handoutMasterId r:id="rId36"/>
  </p:handoutMasterIdLst>
  <p:sldIdLst>
    <p:sldId id="275" r:id="rId5"/>
    <p:sldId id="319" r:id="rId6"/>
    <p:sldId id="318" r:id="rId7"/>
    <p:sldId id="345" r:id="rId8"/>
    <p:sldId id="337" r:id="rId9"/>
    <p:sldId id="323" r:id="rId10"/>
    <p:sldId id="346" r:id="rId11"/>
    <p:sldId id="325" r:id="rId12"/>
    <p:sldId id="326" r:id="rId13"/>
    <p:sldId id="327" r:id="rId14"/>
    <p:sldId id="348" r:id="rId15"/>
    <p:sldId id="331" r:id="rId16"/>
    <p:sldId id="292" r:id="rId17"/>
    <p:sldId id="340" r:id="rId18"/>
    <p:sldId id="338" r:id="rId19"/>
    <p:sldId id="350" r:id="rId20"/>
    <p:sldId id="332" r:id="rId21"/>
    <p:sldId id="334" r:id="rId22"/>
    <p:sldId id="339" r:id="rId23"/>
    <p:sldId id="335" r:id="rId24"/>
    <p:sldId id="342" r:id="rId25"/>
    <p:sldId id="343" r:id="rId26"/>
    <p:sldId id="347" r:id="rId27"/>
    <p:sldId id="305" r:id="rId28"/>
    <p:sldId id="307" r:id="rId29"/>
    <p:sldId id="349" r:id="rId30"/>
    <p:sldId id="344" r:id="rId31"/>
    <p:sldId id="310" r:id="rId32"/>
    <p:sldId id="336" r:id="rId33"/>
    <p:sldId id="314" r:id="rId34"/>
  </p:sldIdLst>
  <p:sldSz cx="24377650" cy="13716000"/>
  <p:notesSz cx="6858000" cy="9144000"/>
  <p:embeddedFontLst>
    <p:embeddedFont>
      <p:font typeface="Bradley Hand ITC" panose="03070402050302030203" pitchFamily="66" charset="0"/>
      <p:regular r:id="rId37"/>
    </p:embeddedFont>
    <p:embeddedFont>
      <p:font typeface="Lucida Console" panose="020B0609040504020204" pitchFamily="49" charset="0"/>
      <p:regular r:id="rId38"/>
    </p:embeddedFont>
    <p:embeddedFont>
      <p:font typeface="Montserrat" panose="00000800000000000000" pitchFamily="2" charset="0"/>
      <p:regular r:id="rId39"/>
      <p:bold r:id="rId40"/>
      <p:italic r:id="rId41"/>
      <p:boldItalic r:id="rId42"/>
    </p:embeddedFont>
    <p:embeddedFont>
      <p:font typeface="Montserrat Light" panose="00000400000000000000" pitchFamily="2" charset="0"/>
      <p:regular r:id="rId43"/>
      <p:italic r:id="rId44"/>
    </p:embeddedFont>
    <p:embeddedFont>
      <p:font typeface="Montserrat Medium" panose="00000600000000000000" pitchFamily="2" charset="0"/>
      <p:regular r:id="rId45"/>
      <p:italic r:id="rId46"/>
    </p:embeddedFont>
    <p:embeddedFont>
      <p:font typeface="Montserrat Regular" panose="020B0604020202020204" charset="0"/>
      <p:regular r:id="rId47"/>
      <p:bold r:id="rId48"/>
      <p:italic r:id="rId49"/>
      <p:boldItalic r:id="rId50"/>
    </p:embeddedFont>
  </p:embeddedFontLst>
  <p:defaultTextStyle>
    <a:defPPr>
      <a:defRPr lang="en-US"/>
    </a:defPPr>
    <a:lvl1pPr marL="0" algn="l" defTabSz="1828480" rtl="0" eaLnBrk="1" latinLnBrk="0" hangingPunct="1">
      <a:defRPr sz="3599" kern="1200">
        <a:solidFill>
          <a:schemeClr val="tx1"/>
        </a:solidFill>
        <a:latin typeface="+mn-lt"/>
        <a:ea typeface="+mn-ea"/>
        <a:cs typeface="+mn-cs"/>
      </a:defRPr>
    </a:lvl1pPr>
    <a:lvl2pPr marL="914240" algn="l" defTabSz="1828480" rtl="0" eaLnBrk="1" latinLnBrk="0" hangingPunct="1">
      <a:defRPr sz="3599" kern="1200">
        <a:solidFill>
          <a:schemeClr val="tx1"/>
        </a:solidFill>
        <a:latin typeface="+mn-lt"/>
        <a:ea typeface="+mn-ea"/>
        <a:cs typeface="+mn-cs"/>
      </a:defRPr>
    </a:lvl2pPr>
    <a:lvl3pPr marL="1828480" algn="l" defTabSz="1828480" rtl="0" eaLnBrk="1" latinLnBrk="0" hangingPunct="1">
      <a:defRPr sz="3599" kern="1200">
        <a:solidFill>
          <a:schemeClr val="tx1"/>
        </a:solidFill>
        <a:latin typeface="+mn-lt"/>
        <a:ea typeface="+mn-ea"/>
        <a:cs typeface="+mn-cs"/>
      </a:defRPr>
    </a:lvl3pPr>
    <a:lvl4pPr marL="2742720" algn="l" defTabSz="1828480" rtl="0" eaLnBrk="1" latinLnBrk="0" hangingPunct="1">
      <a:defRPr sz="3599" kern="1200">
        <a:solidFill>
          <a:schemeClr val="tx1"/>
        </a:solidFill>
        <a:latin typeface="+mn-lt"/>
        <a:ea typeface="+mn-ea"/>
        <a:cs typeface="+mn-cs"/>
      </a:defRPr>
    </a:lvl4pPr>
    <a:lvl5pPr marL="3656960" algn="l" defTabSz="1828480" rtl="0" eaLnBrk="1" latinLnBrk="0" hangingPunct="1">
      <a:defRPr sz="3599" kern="1200">
        <a:solidFill>
          <a:schemeClr val="tx1"/>
        </a:solidFill>
        <a:latin typeface="+mn-lt"/>
        <a:ea typeface="+mn-ea"/>
        <a:cs typeface="+mn-cs"/>
      </a:defRPr>
    </a:lvl5pPr>
    <a:lvl6pPr marL="4571200" algn="l" defTabSz="1828480" rtl="0" eaLnBrk="1" latinLnBrk="0" hangingPunct="1">
      <a:defRPr sz="3599" kern="1200">
        <a:solidFill>
          <a:schemeClr val="tx1"/>
        </a:solidFill>
        <a:latin typeface="+mn-lt"/>
        <a:ea typeface="+mn-ea"/>
        <a:cs typeface="+mn-cs"/>
      </a:defRPr>
    </a:lvl6pPr>
    <a:lvl7pPr marL="5485440" algn="l" defTabSz="1828480" rtl="0" eaLnBrk="1" latinLnBrk="0" hangingPunct="1">
      <a:defRPr sz="3599" kern="1200">
        <a:solidFill>
          <a:schemeClr val="tx1"/>
        </a:solidFill>
        <a:latin typeface="+mn-lt"/>
        <a:ea typeface="+mn-ea"/>
        <a:cs typeface="+mn-cs"/>
      </a:defRPr>
    </a:lvl7pPr>
    <a:lvl8pPr marL="6399680" algn="l" defTabSz="1828480" rtl="0" eaLnBrk="1" latinLnBrk="0" hangingPunct="1">
      <a:defRPr sz="3599" kern="1200">
        <a:solidFill>
          <a:schemeClr val="tx1"/>
        </a:solidFill>
        <a:latin typeface="+mn-lt"/>
        <a:ea typeface="+mn-ea"/>
        <a:cs typeface="+mn-cs"/>
      </a:defRPr>
    </a:lvl8pPr>
    <a:lvl9pPr marL="7313920" algn="l" defTabSz="1828480"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su, Jody" initials="HJ" lastIdx="8" clrIdx="0">
    <p:extLst>
      <p:ext uri="{19B8F6BF-5375-455C-9EA6-DF929625EA0E}">
        <p15:presenceInfo xmlns:p15="http://schemas.microsoft.com/office/powerpoint/2012/main" userId="S-1-5-21-628438368-1920096027-2008955366-4530" providerId="AD"/>
      </p:ext>
    </p:extLst>
  </p:cmAuthor>
  <p:cmAuthor id="2" name="Sabrina Grotkowski" initials="SG" lastIdx="3" clrIdx="1">
    <p:extLst>
      <p:ext uri="{19B8F6BF-5375-455C-9EA6-DF929625EA0E}">
        <p15:presenceInfo xmlns:p15="http://schemas.microsoft.com/office/powerpoint/2012/main" userId="Sabrina Grotkowski" providerId="None"/>
      </p:ext>
    </p:extLst>
  </p:cmAuthor>
  <p:cmAuthor id="3" name="Matechuk, Lara" initials="ML" lastIdx="7" clrIdx="2">
    <p:extLst>
      <p:ext uri="{19B8F6BF-5375-455C-9EA6-DF929625EA0E}">
        <p15:presenceInfo xmlns:p15="http://schemas.microsoft.com/office/powerpoint/2012/main" userId="S-1-5-21-628438368-1920096027-2008955366-352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C3C"/>
    <a:srgbClr val="00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92" autoAdjust="0"/>
    <p:restoredTop sz="66977" autoAdjust="0"/>
  </p:normalViewPr>
  <p:slideViewPr>
    <p:cSldViewPr snapToGrid="0" snapToObjects="1">
      <p:cViewPr varScale="1">
        <p:scale>
          <a:sx n="29" d="100"/>
          <a:sy n="29" d="100"/>
        </p:scale>
        <p:origin x="1224" y="102"/>
      </p:cViewPr>
      <p:guideLst/>
    </p:cSldViewPr>
  </p:slideViewPr>
  <p:notesTextViewPr>
    <p:cViewPr>
      <p:scale>
        <a:sx n="1" d="1"/>
        <a:sy n="1" d="1"/>
      </p:scale>
      <p:origin x="0" y="0"/>
    </p:cViewPr>
  </p:notesTextViewPr>
  <p:notesViewPr>
    <p:cSldViewPr snapToGrid="0" snapToObjects="1">
      <p:cViewPr>
        <p:scale>
          <a:sx n="300" d="100"/>
          <a:sy n="300" d="100"/>
        </p:scale>
        <p:origin x="-845" y="-14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lerc, Guillaume" userId="bd08ad26-565c-4689-9a3e-d4769f7a8b0b" providerId="ADAL" clId="{FB5ADECA-E4BF-4A1A-92F0-B40340A52A61}"/>
    <pc:docChg chg="modSld">
      <pc:chgData name="Leclerc, Guillaume" userId="bd08ad26-565c-4689-9a3e-d4769f7a8b0b" providerId="ADAL" clId="{FB5ADECA-E4BF-4A1A-92F0-B40340A52A61}" dt="2025-02-11T13:47:46.559" v="26" actId="6549"/>
      <pc:docMkLst>
        <pc:docMk/>
      </pc:docMkLst>
      <pc:sldChg chg="modSp mod">
        <pc:chgData name="Leclerc, Guillaume" userId="bd08ad26-565c-4689-9a3e-d4769f7a8b0b" providerId="ADAL" clId="{FB5ADECA-E4BF-4A1A-92F0-B40340A52A61}" dt="2025-02-11T13:47:46.559" v="26" actId="6549"/>
        <pc:sldMkLst>
          <pc:docMk/>
          <pc:sldMk cId="2863075207" sldId="350"/>
        </pc:sldMkLst>
        <pc:spChg chg="mod">
          <ac:chgData name="Leclerc, Guillaume" userId="bd08ad26-565c-4689-9a3e-d4769f7a8b0b" providerId="ADAL" clId="{FB5ADECA-E4BF-4A1A-92F0-B40340A52A61}" dt="2025-02-11T13:47:46.559" v="26" actId="6549"/>
          <ac:spMkLst>
            <pc:docMk/>
            <pc:sldMk cId="2863075207" sldId="350"/>
            <ac:spMk id="7" creationId="{01DD4C7C-0D6C-5D98-AB9B-785AA3AEB08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C217E6-7289-46C0-89FF-F0710CDF9BCA}" type="datetimeFigureOut">
              <a:rPr lang="fr-CA" smtClean="0"/>
              <a:t>2025-02-11</a:t>
            </a:fld>
            <a:endParaRPr lang="fr-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1E8A8-48F1-43D4-BAA3-732AB3033D76}" type="slidenum">
              <a:rPr lang="fr-CA" smtClean="0"/>
              <a:t>‹#›</a:t>
            </a:fld>
            <a:endParaRPr lang="fr-CA"/>
          </a:p>
        </p:txBody>
      </p:sp>
    </p:spTree>
    <p:extLst>
      <p:ext uri="{BB962C8B-B14F-4D97-AF65-F5344CB8AC3E}">
        <p14:creationId xmlns:p14="http://schemas.microsoft.com/office/powerpoint/2010/main" val="313910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2CFC4-D294-4245-A649-D49C7FDB746E}"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4AFA1-F5D3-4A47-AC31-E26E79B50DC5}" type="slidenum">
              <a:rPr lang="en-US" smtClean="0"/>
              <a:t>‹#›</a:t>
            </a:fld>
            <a:endParaRPr lang="en-US"/>
          </a:p>
        </p:txBody>
      </p:sp>
    </p:spTree>
    <p:extLst>
      <p:ext uri="{BB962C8B-B14F-4D97-AF65-F5344CB8AC3E}">
        <p14:creationId xmlns:p14="http://schemas.microsoft.com/office/powerpoint/2010/main" val="255604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fmws-sbmfc.com/documents/preview/13898/Heures-de-travai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fmws-sbmfc.com/documents/preview/13898/Heures-de-travai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fmws.sabacloud.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fmws-sbmfc.com/documents/preview/42737/POLRH-09-R-mun-ration" TargetMode="External"/><Relationship Id="rId7" Type="http://schemas.openxmlformats.org/officeDocument/2006/relationships/hyperlink" Target="https://www.cfmws-sbmfc.com/sites/intranet-cfmws/human-resources/SitePageModern/1857/hr-self-servic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cfmws-sbmfc.com/documents/preview/13860/Paie" TargetMode="External"/><Relationship Id="rId5" Type="http://schemas.openxmlformats.org/officeDocument/2006/relationships/hyperlink" Target="https://www.cfmws-sbmfc.com/sites/intranet-cfmws/human-resources/SitePageModern/30448/compensation-2" TargetMode="External"/><Relationship Id="rId4" Type="http://schemas.openxmlformats.org/officeDocument/2006/relationships/hyperlink" Target="https://www.cfmws-sbmfc.com/sites/intranet-cfmws/draft-pages/SitePageModern/55023/employment-labour-relations-policies-and-legislation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887/workforc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fmws-sbmfc.com/documents/preview/45619/POLRH-06-Co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4141/return-to-work-support-progra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fmws-sbmfc.com/sites/intranet-cfmws/Video/2735/cfmws-about-u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856/benefits-homepag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bmfc.ca/a-propo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connexionfac.ca/Nationale/A-Propos/Nos-valeurs.aspx"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bmfc.ca/a-propos/carrieres/emplois-par-emplacemen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sbmfc.ca/a-propos/carrieres/notre-equip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963/shared-competenci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onnexionfac.ca/Nationale/Carrieres/Diversite-et-inclusion/Champions.aspx"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mailto:ee@cfmws.co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nnexionfac.ca/Nationale/Carrieres/Foire-aux-questions/Soutien-pour-l%E2%80%99employe.aspx#Langues%20officielle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bmfc.ca/a-propos/carrieres/foire-aux-ques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bmfc.ca/a-propos/ethique-resolution-de-confli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fmws-sbmfc.com/documents/preview/5091/13-5-5-OccupationalIllnessInjury-Guide-Employee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fmws-sbmfc.com/documents/preview/3594/If-you-are-injure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924AFA1-F5D3-4A47-AC31-E26E79B50DC5}" type="slidenum">
              <a:rPr lang="en-US" smtClean="0"/>
              <a:t>1</a:t>
            </a:fld>
            <a:endParaRPr lang="en-US"/>
          </a:p>
        </p:txBody>
      </p:sp>
    </p:spTree>
    <p:extLst>
      <p:ext uri="{BB962C8B-B14F-4D97-AF65-F5344CB8AC3E}">
        <p14:creationId xmlns:p14="http://schemas.microsoft.com/office/powerpoint/2010/main" val="524353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kern="1200" baseline="0" dirty="0">
                <a:solidFill>
                  <a:schemeClr val="tx1"/>
                </a:solidFill>
                <a:effectLst/>
                <a:latin typeface="Arial" panose="020B0604020202020204" pitchFamily="34" charset="0"/>
                <a:cs typeface="Arial" panose="020B0604020202020204" pitchFamily="34" charset="0"/>
              </a:rPr>
              <a:t>L’apprentissage et le perfectionnement sont des aspects importants de l’expérience employé aux SBMFC. Ce programme aide les employés à se perfectionner et à cheminer en leur donnant accès à des formations et programmes d’apprentissage.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kern="1200" baseline="0" dirty="0">
                <a:solidFill>
                  <a:schemeClr val="tx1"/>
                </a:solidFill>
                <a:effectLst/>
                <a:latin typeface="Arial" panose="020B0604020202020204" pitchFamily="34" charset="0"/>
                <a:cs typeface="Arial" panose="020B0604020202020204" pitchFamily="34" charset="0"/>
              </a:rPr>
              <a:t>Peu après votre entrée en fonction aux SBMFC, vous serez inscrit à un certain nombre de cours obligatoires.</a:t>
            </a:r>
            <a:r>
              <a:rPr lang="fr-CA" sz="1200" b="0" i="0" u="none" kern="1200" baseline="0" dirty="0">
                <a:solidFill>
                  <a:schemeClr val="tx1"/>
                </a:solidFill>
                <a:effectLst/>
                <a:latin typeface="Arial" panose="020B0604020202020204" pitchFamily="34" charset="0"/>
                <a:cs typeface="Arial" panose="020B0604020202020204" pitchFamily="34" charset="0"/>
              </a:rPr>
              <a:t> </a:t>
            </a:r>
            <a:r>
              <a:rPr lang="fr-ca" sz="1200" b="0" i="0" u="none" kern="1200" baseline="0" dirty="0">
                <a:solidFill>
                  <a:schemeClr val="tx1"/>
                </a:solidFill>
                <a:effectLst/>
                <a:latin typeface="Arial" panose="020B0604020202020204" pitchFamily="34" charset="0"/>
                <a:cs typeface="Arial" panose="020B0604020202020204" pitchFamily="34" charset="0"/>
              </a:rPr>
              <a:t>Si vous êtes gestionnaire ou surveillant, vous serez inscrit au programme d’orientation à l’intention des gestionnaires et des surveillants.</a:t>
            </a:r>
            <a:r>
              <a:rPr lang="fr-CA" sz="1200" b="0" i="0" u="none" kern="1200" baseline="0" dirty="0">
                <a:solidFill>
                  <a:schemeClr val="tx1"/>
                </a:solidFill>
                <a:effectLst/>
                <a:latin typeface="Arial" panose="020B0604020202020204" pitchFamily="34" charset="0"/>
                <a:cs typeface="Arial" panose="020B0604020202020204" pitchFamily="34" charset="0"/>
              </a:rPr>
              <a:t> </a:t>
            </a:r>
            <a:r>
              <a:rPr lang="fr-ca" sz="1200" b="0" i="0" u="none" kern="1200" baseline="0" dirty="0">
                <a:solidFill>
                  <a:schemeClr val="tx1"/>
                </a:solidFill>
                <a:effectLst/>
                <a:latin typeface="Arial" panose="020B0604020202020204" pitchFamily="34" charset="0"/>
                <a:cs typeface="Arial" panose="020B0604020202020204" pitchFamily="34" charset="0"/>
              </a:rPr>
              <a:t>La plupart des cours sont disponibles sur MON</a:t>
            </a:r>
            <a:r>
              <a:rPr lang="fr-ca" sz="1200" b="1" i="0" u="none" kern="1200" baseline="0" dirty="0">
                <a:solidFill>
                  <a:schemeClr val="tx1"/>
                </a:solidFill>
                <a:effectLst/>
                <a:latin typeface="Arial" panose="020B0604020202020204" pitchFamily="34" charset="0"/>
                <a:cs typeface="Arial" panose="020B0604020202020204" pitchFamily="34" charset="0"/>
              </a:rPr>
              <a:t>TALENT</a:t>
            </a:r>
            <a:r>
              <a:rPr lang="fr-ca" sz="1200" b="0" i="0" u="none" kern="1200" baseline="0" dirty="0">
                <a:solidFill>
                  <a:schemeClr val="tx1"/>
                </a:solidFill>
                <a:effectLst/>
                <a:latin typeface="Arial" panose="020B0604020202020204" pitchFamily="34" charset="0"/>
                <a:cs typeface="Arial" panose="020B0604020202020204" pitchFamily="34" charset="0"/>
              </a:rPr>
              <a:t>, dans le module </a:t>
            </a:r>
            <a:r>
              <a:rPr lang="fr-ca" sz="1200" b="1" i="0" u="none" kern="1200" baseline="0" dirty="0">
                <a:solidFill>
                  <a:schemeClr val="tx1"/>
                </a:solidFill>
                <a:effectLst/>
                <a:latin typeface="Arial" panose="020B0604020202020204" pitchFamily="34" charset="0"/>
                <a:cs typeface="Arial" panose="020B0604020202020204" pitchFamily="34" charset="0"/>
              </a:rPr>
              <a:t>FORMATION</a:t>
            </a:r>
            <a:r>
              <a:rPr lang="fr-ca" sz="1200" b="0" i="0" u="none" kern="1200" baseline="0" dirty="0">
                <a:solidFill>
                  <a:schemeClr val="tx1"/>
                </a:solidFill>
                <a:effectLst/>
                <a:latin typeface="Arial" panose="020B0604020202020204" pitchFamily="34" charset="0"/>
                <a:cs typeface="Arial" panose="020B0604020202020204" pitchFamily="34" charset="0"/>
              </a:rPr>
              <a:t>; d’autres se trouvent sur le Réseau d’apprentissage de la Défense (RAD).</a:t>
            </a:r>
            <a:endParaRPr lang="fr-ca" sz="12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CORE – Pour plus de renseignements : https://www.cfmws-sbmfc.com/sites/intranet-cfmws/human-resources/SitePageModern/2218/learning-and-development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10</a:t>
            </a:fld>
            <a:endParaRPr lang="fr-ca"/>
          </a:p>
        </p:txBody>
      </p:sp>
    </p:spTree>
    <p:extLst>
      <p:ext uri="{BB962C8B-B14F-4D97-AF65-F5344CB8AC3E}">
        <p14:creationId xmlns:p14="http://schemas.microsoft.com/office/powerpoint/2010/main" val="418536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fr-ca" dirty="0">
                <a:latin typeface="Arial" panose="020B0604020202020204" pitchFamily="34" charset="0"/>
                <a:cs typeface="Arial" panose="020B0604020202020204" pitchFamily="34" charset="0"/>
              </a:rPr>
              <a:t>L’apprentissage et le perfectionnement sont des aspects importants de l’expérience employé aux SBMFC.</a:t>
            </a:r>
          </a:p>
          <a:p>
            <a:pPr lvl="0">
              <a:defRPr/>
            </a:pPr>
            <a:endParaRPr lang="en-US" sz="1200" b="0" i="0" kern="1200" dirty="0">
              <a:solidFill>
                <a:schemeClr val="tx1"/>
              </a:solidFill>
              <a:effectLst/>
              <a:latin typeface="+mn-lt"/>
              <a:ea typeface="+mn-ea"/>
              <a:cs typeface="+mn-cs"/>
            </a:endParaRPr>
          </a:p>
          <a:p>
            <a:pPr lvl="0">
              <a:defRPr/>
            </a:pPr>
            <a:r>
              <a:rPr lang="fr-ca" dirty="0">
                <a:latin typeface="Arial" panose="020B0604020202020204" pitchFamily="34" charset="0"/>
                <a:cs typeface="Arial" panose="020B0604020202020204" pitchFamily="34" charset="0"/>
              </a:rPr>
              <a:t>Peu après votre entrée en fonction aux SBMFC, vous devrez suivre un certain nombre de cours obligatoires.</a:t>
            </a:r>
            <a:r>
              <a:rPr lang="fr-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Si vous êtes gestionnaire, surveillante ou surveillant, on vous inscrira au programme d’orientation à l’intention des gestionnaires et des surveillants.</a:t>
            </a:r>
            <a:r>
              <a:rPr lang="fr-CA"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La plupart des cours sont disponibles dans MON</a:t>
            </a:r>
            <a:r>
              <a:rPr lang="fr-ca" b="1" dirty="0">
                <a:latin typeface="Arial" panose="020B0604020202020204" pitchFamily="34" charset="0"/>
                <a:cs typeface="Arial" panose="020B0604020202020204" pitchFamily="34" charset="0"/>
              </a:rPr>
              <a:t>TALENT</a:t>
            </a:r>
            <a:r>
              <a:rPr lang="fr-ca" dirty="0">
                <a:latin typeface="Arial" panose="020B0604020202020204" pitchFamily="34" charset="0"/>
                <a:cs typeface="Arial" panose="020B0604020202020204" pitchFamily="34" charset="0"/>
              </a:rPr>
              <a:t>, dans le module </a:t>
            </a:r>
            <a:r>
              <a:rPr lang="fr-ca" b="1" dirty="0">
                <a:latin typeface="Arial" panose="020B0604020202020204" pitchFamily="34" charset="0"/>
                <a:cs typeface="Arial" panose="020B0604020202020204" pitchFamily="34" charset="0"/>
              </a:rPr>
              <a:t>FORMATION</a:t>
            </a:r>
            <a:r>
              <a:rPr lang="fr-ca" dirty="0">
                <a:latin typeface="Arial" panose="020B0604020202020204" pitchFamily="34" charset="0"/>
                <a:cs typeface="Arial" panose="020B0604020202020204" pitchFamily="34" charset="0"/>
              </a:rPr>
              <a:t>; d’autres se trouvent sur le Réseau d’apprentissage de la Défense (RAD).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a:defRPr/>
            </a:pPr>
            <a:r>
              <a:rPr lang="fr-CA" dirty="0">
                <a:solidFill>
                  <a:srgbClr val="C00000"/>
                </a:solidFill>
                <a:latin typeface="Arial" panose="020B0604020202020204" pitchFamily="34" charset="0"/>
                <a:cs typeface="Arial" panose="020B0604020202020204" pitchFamily="34" charset="0"/>
              </a:rPr>
              <a:t>Tout le personnel peut profiter de l’abonnement à </a:t>
            </a:r>
            <a:r>
              <a:rPr lang="fr-CA" b="1" dirty="0">
                <a:solidFill>
                  <a:srgbClr val="C00000"/>
                </a:solidFill>
                <a:latin typeface="Arial" panose="020B0604020202020204" pitchFamily="34" charset="0"/>
                <a:cs typeface="Arial" panose="020B0604020202020204" pitchFamily="34" charset="0"/>
              </a:rPr>
              <a:t>LinkedIn Learning</a:t>
            </a:r>
            <a:r>
              <a:rPr lang="fr-CA" dirty="0">
                <a:solidFill>
                  <a:srgbClr val="C00000"/>
                </a:solidFill>
                <a:latin typeface="Arial" panose="020B0604020202020204" pitchFamily="34" charset="0"/>
                <a:cs typeface="Arial" panose="020B0604020202020204" pitchFamily="34" charset="0"/>
              </a:rPr>
              <a:t> à partir de MON</a:t>
            </a:r>
            <a:r>
              <a:rPr lang="fr-CA" b="1" dirty="0">
                <a:solidFill>
                  <a:srgbClr val="C00000"/>
                </a:solidFill>
                <a:latin typeface="Arial" panose="020B0604020202020204" pitchFamily="34" charset="0"/>
                <a:cs typeface="Arial" panose="020B0604020202020204" pitchFamily="34" charset="0"/>
              </a:rPr>
              <a:t>TALENT</a:t>
            </a:r>
            <a:r>
              <a:rPr lang="fr-CA" dirty="0">
                <a:solidFill>
                  <a:srgbClr val="C00000"/>
                </a:solidFill>
                <a:latin typeface="Arial" panose="020B0604020202020204" pitchFamily="34" charset="0"/>
                <a:cs typeface="Arial" panose="020B0604020202020204" pitchFamily="34" charset="0"/>
              </a:rPr>
              <a:t>. Explorez en un seul endroit notre vaste catalogue de cours conçus pour appuyer tant votre croissance professionnelle que personnelle.</a:t>
            </a:r>
            <a:endParaRPr lang="en-US" dirty="0">
              <a:solidFill>
                <a:srgbClr val="C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C00000"/>
              </a:solidFill>
              <a:latin typeface="Montserrat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lvl="0">
              <a:defRPr/>
            </a:pPr>
            <a:r>
              <a:rPr lang="fr-ca" dirty="0">
                <a:latin typeface="Arial" panose="020B0604020202020204" pitchFamily="34" charset="0"/>
                <a:cs typeface="Arial" panose="020B0604020202020204" pitchFamily="34" charset="0"/>
              </a:rPr>
              <a:t>CORE – Pour plus de renseignements : https://www.cfmws-sbmfc.com/sites/intranet-cfmws/human-resources/SitePageModern/2218/learning-and-development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11</a:t>
            </a:fld>
            <a:endParaRPr lang="en-US"/>
          </a:p>
        </p:txBody>
      </p:sp>
    </p:spTree>
    <p:extLst>
      <p:ext uri="{BB962C8B-B14F-4D97-AF65-F5344CB8AC3E}">
        <p14:creationId xmlns:p14="http://schemas.microsoft.com/office/powerpoint/2010/main" val="286384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kern="1200" baseline="0" dirty="0">
                <a:solidFill>
                  <a:schemeClr val="tx1"/>
                </a:solidFill>
                <a:effectLst/>
                <a:latin typeface="Arial" panose="020B0604020202020204" pitchFamily="34" charset="0"/>
                <a:cs typeface="Arial" panose="020B0604020202020204" pitchFamily="34" charset="0"/>
              </a:rPr>
              <a:t>La reconnaissance des employés contribue non seulement à la réalisation de la mission, des buts et des objectifs des SBMFC, mais aussi à la qualité de notre milieu de travail.</a:t>
            </a:r>
            <a:r>
              <a:rPr lang="fr-CA" sz="1200" b="0" i="0" u="none" kern="1200" baseline="0" dirty="0">
                <a:solidFill>
                  <a:schemeClr val="tx1"/>
                </a:solidFill>
                <a:effectLst/>
                <a:latin typeface="Arial" panose="020B0604020202020204" pitchFamily="34" charset="0"/>
                <a:cs typeface="Arial" panose="020B0604020202020204" pitchFamily="34" charset="0"/>
              </a:rPr>
              <a:t> </a:t>
            </a:r>
            <a:r>
              <a:rPr lang="fr-ca" sz="1200" b="0" i="0" u="none" kern="1200" baseline="0" dirty="0">
                <a:solidFill>
                  <a:schemeClr val="tx1"/>
                </a:solidFill>
                <a:effectLst/>
                <a:latin typeface="Arial" panose="020B0604020202020204" pitchFamily="34" charset="0"/>
                <a:cs typeface="Arial" panose="020B0604020202020204" pitchFamily="34" charset="0"/>
              </a:rPr>
              <a:t>Notre objectif est de rendre hommage aux employés toute l’année grâce à une triple approche :</a:t>
            </a: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CORE – Pour plus de renseignements : https://www.cfmws-sbmfc.com/sites/intranet-cfmws/human-resources/SitePageModern/1863/awards-and-recognition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12</a:t>
            </a:fld>
            <a:endParaRPr lang="fr-ca"/>
          </a:p>
        </p:txBody>
      </p:sp>
    </p:spTree>
    <p:extLst>
      <p:ext uri="{BB962C8B-B14F-4D97-AF65-F5344CB8AC3E}">
        <p14:creationId xmlns:p14="http://schemas.microsoft.com/office/powerpoint/2010/main" val="403352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ca" sz="900" b="1" i="1" u="none" baseline="0" dirty="0">
                <a:latin typeface="Arial" panose="020B0604020202020204" pitchFamily="34" charset="0"/>
                <a:cs typeface="Arial" panose="020B0604020202020204" pitchFamily="34" charset="0"/>
              </a:rPr>
              <a:t>Employés syndiqués :</a:t>
            </a:r>
            <a:r>
              <a:rPr lang="fr-CA" sz="900" b="1" i="1" u="none" baseline="0" dirty="0">
                <a:latin typeface="Arial" panose="020B0604020202020204" pitchFamily="34" charset="0"/>
                <a:cs typeface="Arial" panose="020B0604020202020204" pitchFamily="34" charset="0"/>
              </a:rPr>
              <a:t> </a:t>
            </a:r>
            <a:r>
              <a:rPr lang="fr-ca" sz="900" b="1" i="1" u="none" baseline="0" dirty="0">
                <a:latin typeface="Arial" panose="020B0604020202020204" pitchFamily="34" charset="0"/>
                <a:cs typeface="Arial" panose="020B0604020202020204" pitchFamily="34" charset="0"/>
              </a:rPr>
              <a:t>Voir la convention collective et inclure des notes au besoin</a:t>
            </a:r>
          </a:p>
          <a:p>
            <a:pPr algn="l" rtl="0"/>
            <a:r>
              <a:rPr lang="fr-ca" sz="900" b="1" i="1" u="none" baseline="0" dirty="0">
                <a:latin typeface="Arial" panose="020B0604020202020204" pitchFamily="34" charset="0"/>
                <a:cs typeface="Arial" panose="020B0604020202020204" pitchFamily="34" charset="0"/>
              </a:rPr>
              <a:t>Employés non syndiqués : Voir la POLRH 5 du PFNP : </a:t>
            </a:r>
            <a:r>
              <a:rPr lang="fr-FR" sz="900" dirty="0">
                <a:hlinkClick r:id="rId3"/>
              </a:rPr>
              <a:t>Aperçu du document - Heures de travail (cfmws-sbmfc.com)</a:t>
            </a:r>
            <a:endParaRPr lang="fr-FR" sz="900" dirty="0"/>
          </a:p>
          <a:p>
            <a:pPr algn="l" rtl="0"/>
            <a:endParaRPr lang="fr-ca" altLang="en-US" sz="900" dirty="0">
              <a:latin typeface="Arial" panose="020B0604020202020204" pitchFamily="34" charset="0"/>
              <a:cs typeface="Arial" panose="020B0604020202020204" pitchFamily="34" charset="0"/>
            </a:endParaRPr>
          </a:p>
          <a:p>
            <a:pPr algn="l" rtl="0"/>
            <a:r>
              <a:rPr lang="fr-ca" sz="900" b="1" i="0" u="none" baseline="0" dirty="0">
                <a:latin typeface="Arial" panose="020B0604020202020204" pitchFamily="34" charset="0"/>
                <a:cs typeface="Arial" panose="020B0604020202020204" pitchFamily="34" charset="0"/>
              </a:rPr>
              <a:t>Heures normales de travail</a:t>
            </a:r>
          </a:p>
          <a:p>
            <a:pPr algn="l" rtl="0"/>
            <a:r>
              <a:rPr lang="fr-ca" sz="900" b="0" i="0" u="none" baseline="0" dirty="0">
                <a:latin typeface="Arial" panose="020B0604020202020204" pitchFamily="34" charset="0"/>
                <a:cs typeface="Arial" panose="020B0604020202020204" pitchFamily="34" charset="0"/>
              </a:rPr>
              <a:t>- La semaine de travail est du lundi au dimanche.  </a:t>
            </a:r>
            <a:endParaRPr lang="fr-ca" sz="900" dirty="0">
              <a:latin typeface="Arial" panose="020B0604020202020204" pitchFamily="34" charset="0"/>
              <a:cs typeface="Arial" panose="020B0604020202020204" pitchFamily="34" charset="0"/>
            </a:endParaRPr>
          </a:p>
          <a:p>
            <a:pPr algn="l" rtl="0"/>
            <a:r>
              <a:rPr lang="fr-ca" sz="900" b="0" i="0" u="none" baseline="0" dirty="0">
                <a:latin typeface="Arial" panose="020B0604020202020204" pitchFamily="34" charset="0"/>
                <a:cs typeface="Arial" panose="020B0604020202020204" pitchFamily="34" charset="0"/>
              </a:rPr>
              <a:t>- Les employés de catégorie I ne travaillent pas plus de 8 heures par jour OU 40 heures par semaine.</a:t>
            </a:r>
            <a:endParaRPr lang="fr-ca" sz="900" dirty="0">
              <a:latin typeface="Arial" panose="020B0604020202020204" pitchFamily="34" charset="0"/>
              <a:cs typeface="Arial" panose="020B0604020202020204" pitchFamily="34" charset="0"/>
            </a:endParaRPr>
          </a:p>
          <a:p>
            <a:pPr algn="l" rtl="0"/>
            <a:r>
              <a:rPr lang="fr-ca" sz="900" b="1" i="0" u="none" baseline="0" dirty="0">
                <a:latin typeface="Arial" panose="020B0604020202020204" pitchFamily="34" charset="0"/>
                <a:cs typeface="Arial" panose="020B0604020202020204" pitchFamily="34" charset="0"/>
              </a:rPr>
              <a:t>Tous les employés peuvent être appelés à suivre un horaire de travail non conventionnel, notamment :</a:t>
            </a:r>
            <a:endParaRPr lang="fr-ca" sz="900" dirty="0">
              <a:latin typeface="Arial" panose="020B0604020202020204" pitchFamily="34" charset="0"/>
              <a:cs typeface="Arial" panose="020B0604020202020204" pitchFamily="34" charset="0"/>
            </a:endParaRPr>
          </a:p>
          <a:p>
            <a:pPr algn="l" rtl="0">
              <a:buFontTx/>
              <a:buChar char="•"/>
            </a:pPr>
            <a:r>
              <a:rPr lang="fr-ca" sz="900" b="0" i="1" u="none" baseline="0" dirty="0">
                <a:latin typeface="Arial" panose="020B0604020202020204" pitchFamily="34" charset="0"/>
                <a:cs typeface="Arial" panose="020B0604020202020204" pitchFamily="34" charset="0"/>
              </a:rPr>
              <a:t>Rappel au travail – Lorsqu’on demande à l’employé de revenir après qu’il a quitté le travail.</a:t>
            </a:r>
            <a:endParaRPr lang="fr-ca" altLang="en-US" sz="900" i="1" dirty="0">
              <a:latin typeface="Arial" panose="020B0604020202020204" pitchFamily="34" charset="0"/>
              <a:cs typeface="Arial" panose="020B0604020202020204" pitchFamily="34" charset="0"/>
            </a:endParaRPr>
          </a:p>
          <a:p>
            <a:pPr algn="l" rtl="0">
              <a:buFontTx/>
              <a:buChar char="•"/>
            </a:pPr>
            <a:r>
              <a:rPr lang="fr-ca" sz="900" b="0" i="1" u="none" baseline="0" dirty="0">
                <a:latin typeface="Arial" panose="020B0604020202020204" pitchFamily="34" charset="0"/>
                <a:cs typeface="Arial" panose="020B0604020202020204" pitchFamily="34" charset="0"/>
              </a:rPr>
              <a:t>Appel au travail – Lorsqu’on demande à un employé de se présenter au travail une journée où il ne devait pas travailler.</a:t>
            </a:r>
            <a:endParaRPr lang="fr-ca" altLang="en-US" sz="900" i="1" dirty="0">
              <a:latin typeface="Arial" panose="020B0604020202020204" pitchFamily="34" charset="0"/>
              <a:cs typeface="Arial" panose="020B0604020202020204" pitchFamily="34" charset="0"/>
            </a:endParaRPr>
          </a:p>
          <a:p>
            <a:pPr algn="l" rtl="0">
              <a:buFontTx/>
              <a:buChar char="•"/>
            </a:pPr>
            <a:r>
              <a:rPr lang="fr-ca" sz="900" b="0" i="1" u="none" baseline="0" dirty="0">
                <a:latin typeface="Arial" panose="020B0604020202020204" pitchFamily="34" charset="0"/>
                <a:cs typeface="Arial" panose="020B0604020202020204" pitchFamily="34" charset="0"/>
              </a:rPr>
              <a:t>Horaire de travail non conventionnel – Lorsque la nature de l’emploi ou de l’unité de travail nécessite une distribution inhabituelle des heures.</a:t>
            </a:r>
            <a:endParaRPr lang="fr-ca" altLang="en-US" sz="900" i="1" dirty="0">
              <a:latin typeface="Arial" panose="020B0604020202020204" pitchFamily="34" charset="0"/>
              <a:cs typeface="Arial" panose="020B0604020202020204" pitchFamily="34" charset="0"/>
            </a:endParaRPr>
          </a:p>
          <a:p>
            <a:pPr algn="l" rtl="0">
              <a:buFontTx/>
              <a:buChar char="•"/>
            </a:pPr>
            <a:r>
              <a:rPr lang="fr-ca" sz="900" b="0" i="1" u="none" baseline="0" dirty="0">
                <a:latin typeface="Arial" panose="020B0604020202020204" pitchFamily="34" charset="0"/>
                <a:cs typeface="Arial" panose="020B0604020202020204" pitchFamily="34" charset="0"/>
              </a:rPr>
              <a:t>Quart fractionné – Lorsque les heures de travail normales sont réparties en deux tranches pour répondre aux exigences opérationnelles.</a:t>
            </a:r>
            <a:endParaRPr lang="fr-ca" altLang="en-US" sz="900" i="1" dirty="0">
              <a:latin typeface="Arial" panose="020B0604020202020204" pitchFamily="34" charset="0"/>
              <a:cs typeface="Arial" panose="020B0604020202020204" pitchFamily="34" charset="0"/>
            </a:endParaRPr>
          </a:p>
          <a:p>
            <a:pPr algn="l" rtl="0">
              <a:buFontTx/>
              <a:buChar char="•"/>
            </a:pPr>
            <a:r>
              <a:rPr lang="fr-ca" sz="900" b="0" i="1" u="none" baseline="0" dirty="0">
                <a:latin typeface="Arial" panose="020B0604020202020204" pitchFamily="34" charset="0"/>
                <a:cs typeface="Arial" panose="020B0604020202020204" pitchFamily="34" charset="0"/>
              </a:rPr>
              <a:t>Augmentation temporaire des heures de travail – Lorsque l’employé travaille plus d’heures que l’exige sa situation d’emploi sans qu’il y ait de changement à sa situation ou à son type d’emploi.</a:t>
            </a:r>
            <a:endParaRPr lang="fr-ca" altLang="en-US" sz="900" i="0" dirty="0">
              <a:latin typeface="Arial" panose="020B0604020202020204" pitchFamily="34" charset="0"/>
              <a:cs typeface="Arial" panose="020B0604020202020204" pitchFamily="34" charset="0"/>
            </a:endParaRPr>
          </a:p>
          <a:p>
            <a:pPr algn="l" rtl="0">
              <a:buFontTx/>
              <a:buChar char="•"/>
            </a:pPr>
            <a:r>
              <a:rPr lang="fr-ca" sz="900" b="1" i="0" u="none" baseline="0" dirty="0">
                <a:latin typeface="Arial" panose="020B0604020202020204" pitchFamily="34" charset="0"/>
                <a:cs typeface="Arial" panose="020B0604020202020204" pitchFamily="34" charset="0"/>
              </a:rPr>
              <a:t>Pause-repas : </a:t>
            </a:r>
            <a:r>
              <a:rPr lang="fr-ca" sz="900" b="0" i="0" u="none" baseline="0" dirty="0">
                <a:latin typeface="Arial" panose="020B0604020202020204" pitchFamily="34" charset="0"/>
                <a:cs typeface="Arial" panose="020B0604020202020204" pitchFamily="34" charset="0"/>
              </a:rPr>
              <a:t>l’employé a droit à une pause-repas non rémunérée (généralement de 30 minutes) </a:t>
            </a:r>
            <a:r>
              <a:rPr lang="fr-ca" sz="900" dirty="0">
                <a:latin typeface="Arial" panose="020B0604020202020204" pitchFamily="34" charset="0"/>
                <a:cs typeface="Arial" panose="020B0604020202020204" pitchFamily="34" charset="0"/>
              </a:rPr>
              <a:t>pendant</a:t>
            </a:r>
            <a:r>
              <a:rPr lang="fr-ca" sz="900" b="0" i="0" u="none" baseline="0" dirty="0">
                <a:latin typeface="Arial" panose="020B0604020202020204" pitchFamily="34" charset="0"/>
                <a:cs typeface="Arial" panose="020B0604020202020204" pitchFamily="34" charset="0"/>
              </a:rPr>
              <a:t> chaque période de travail complète de cinq heures. Ces pauses ne sont pas comptées comme des heures travaillées.</a:t>
            </a:r>
          </a:p>
          <a:p>
            <a:pPr algn="l" rtl="0">
              <a:buFontTx/>
              <a:buChar char="•"/>
            </a:pPr>
            <a:r>
              <a:rPr lang="fr-ca" sz="900" b="1" i="0" u="none" baseline="0" dirty="0">
                <a:latin typeface="Arial" panose="020B0604020202020204" pitchFamily="34" charset="0"/>
                <a:cs typeface="Arial" panose="020B0604020202020204" pitchFamily="34" charset="0"/>
              </a:rPr>
              <a:t>Période de repos :</a:t>
            </a:r>
            <a:r>
              <a:rPr lang="fr-ca" sz="900" b="0" i="0" u="none" baseline="0" dirty="0">
                <a:latin typeface="Arial" panose="020B0604020202020204" pitchFamily="34" charset="0"/>
                <a:cs typeface="Arial" panose="020B0604020202020204" pitchFamily="34" charset="0"/>
              </a:rPr>
              <a:t> l’employé a droit à une période de repos rémunérée de 15 minutes pendant chaque période de travail de quatre heures.</a:t>
            </a:r>
          </a:p>
          <a:p>
            <a:pPr algn="l" rtl="0">
              <a:buFontTx/>
              <a:buChar char="•"/>
            </a:pPr>
            <a:endParaRPr lang="fr-ca" altLang="en-US" sz="900" dirty="0">
              <a:latin typeface="Arial" panose="020B0604020202020204" pitchFamily="34" charset="0"/>
              <a:cs typeface="Arial" panose="020B0604020202020204" pitchFamily="34" charset="0"/>
            </a:endParaRPr>
          </a:p>
          <a:p>
            <a:pPr algn="l" rtl="0">
              <a:buFontTx/>
              <a:buChar char="•"/>
            </a:pPr>
            <a:r>
              <a:rPr lang="fr-ca" sz="900" b="0" i="0" u="none" baseline="0" dirty="0">
                <a:solidFill>
                  <a:schemeClr val="accent2"/>
                </a:solidFill>
                <a:latin typeface="Arial" panose="020B0604020202020204" pitchFamily="34" charset="0"/>
                <a:cs typeface="Arial" panose="020B0604020202020204" pitchFamily="34" charset="0"/>
              </a:rPr>
              <a:t>Nous n’aborderons pas les heures supplémentaires. Si vous devez en faire, parlez à votre gestionnaire ou à votre surveillant.</a:t>
            </a:r>
            <a:endParaRPr lang="fr-ca" alt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13</a:t>
            </a:fld>
            <a:endParaRPr lang="fr-ca"/>
          </a:p>
        </p:txBody>
      </p:sp>
    </p:spTree>
    <p:extLst>
      <p:ext uri="{BB962C8B-B14F-4D97-AF65-F5344CB8AC3E}">
        <p14:creationId xmlns:p14="http://schemas.microsoft.com/office/powerpoint/2010/main" val="366457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ca" b="1" i="1" u="none" baseline="0" dirty="0">
                <a:latin typeface="Arial" panose="020B0604020202020204" pitchFamily="34" charset="0"/>
              </a:rPr>
              <a:t>Employés syndiqués :</a:t>
            </a:r>
            <a:r>
              <a:rPr lang="fr-CA" b="1" i="1" u="none" baseline="0" dirty="0">
                <a:latin typeface="Arial" panose="020B0604020202020204" pitchFamily="34" charset="0"/>
              </a:rPr>
              <a:t> </a:t>
            </a:r>
            <a:r>
              <a:rPr lang="fr-ca" b="1" i="1" u="none" baseline="0" dirty="0">
                <a:latin typeface="Arial" panose="020B0604020202020204" pitchFamily="34" charset="0"/>
              </a:rPr>
              <a:t>Voir la convention collective et inclure des notes au besoin</a:t>
            </a:r>
          </a:p>
          <a:p>
            <a:pPr algn="l" rtl="0"/>
            <a:r>
              <a:rPr lang="fr-ca" b="1" i="1" u="none" baseline="0" dirty="0">
                <a:latin typeface="Arial" panose="020B0604020202020204" pitchFamily="34" charset="0"/>
              </a:rPr>
              <a:t>Employés non syndiqués : Voir la POLRH 5 du PFNP : </a:t>
            </a:r>
            <a:r>
              <a:rPr lang="fr-FR" dirty="0">
                <a:hlinkClick r:id="rId3"/>
              </a:rPr>
              <a:t>Aperçu du document - Heures de travail (cfmws-sbmfc.com)</a:t>
            </a:r>
            <a:endParaRPr lang="fr-FR" dirty="0"/>
          </a:p>
          <a:p>
            <a:pPr algn="l" rtl="0"/>
            <a:endParaRPr lang="fr-ca" altLang="en-US" dirty="0">
              <a:latin typeface="Arial" panose="020B0604020202020204" pitchFamily="34" charset="0"/>
            </a:endParaRPr>
          </a:p>
          <a:p>
            <a:pPr algn="l" rtl="0">
              <a:buFontTx/>
              <a:buChar char="•"/>
            </a:pPr>
            <a:r>
              <a:rPr lang="fr-ca" b="1" i="0" u="none" baseline="0" dirty="0">
                <a:latin typeface="Arial"/>
                <a:cs typeface="Arial"/>
              </a:rPr>
              <a:t>Cumul d’emplois :</a:t>
            </a:r>
            <a:r>
              <a:rPr lang="fr-ca" b="0" i="0" u="none" baseline="0" dirty="0">
                <a:latin typeface="Arial"/>
                <a:cs typeface="Arial"/>
              </a:rPr>
              <a:t> lorsqu’un employé occupe plus d’un poste à la fois. Le poste secondaire de l’employé ne peut être qu’occasionnel et doit respecter le seuil des heures travaillées ainsi que les dispositions de la politique.</a:t>
            </a:r>
            <a:r>
              <a:rPr lang="fr-CA" b="0" i="0" u="none" baseline="0" dirty="0">
                <a:latin typeface="Arial"/>
                <a:cs typeface="Arial"/>
              </a:rPr>
              <a:t> </a:t>
            </a:r>
            <a:r>
              <a:rPr lang="fr-ca" b="0" i="0" u="none" baseline="0" dirty="0">
                <a:latin typeface="Arial"/>
                <a:cs typeface="Arial"/>
              </a:rPr>
              <a:t>Les heures travaillées n’entrent pas dans le calcul des heures supplémentaires, de la rente de retraite ou des avantages sociaux.</a:t>
            </a:r>
            <a:endParaRPr lang="fr-ca" altLang="en-US" dirty="0">
              <a:latin typeface="Arial"/>
              <a:cs typeface="Arial"/>
            </a:endParaRPr>
          </a:p>
          <a:p>
            <a:pPr algn="l" rtl="0">
              <a:buFontTx/>
              <a:buChar char="•"/>
            </a:pPr>
            <a:r>
              <a:rPr lang="fr-ca" b="1" i="0" u="none" baseline="0" dirty="0">
                <a:latin typeface="Arial" panose="020B0604020202020204" pitchFamily="34" charset="0"/>
                <a:cs typeface="Arial" panose="020B0604020202020204" pitchFamily="34" charset="0"/>
              </a:rPr>
              <a:t>Modalités de travail flexibles :</a:t>
            </a:r>
            <a:r>
              <a:rPr lang="fr-ca" b="0" i="0" u="none" baseline="0" dirty="0">
                <a:latin typeface="Arial" panose="020B0604020202020204" pitchFamily="34" charset="0"/>
                <a:cs typeface="Arial" panose="020B0604020202020204" pitchFamily="34" charset="0"/>
              </a:rPr>
              <a:t> tout régime de travail non conventionnel, comme la semaine de travail comprimée, l’horaire variable et le télétravail.</a:t>
            </a:r>
          </a:p>
        </p:txBody>
      </p:sp>
      <p:sp>
        <p:nvSpPr>
          <p:cNvPr id="4" name="Slide Number Placeholder 3"/>
          <p:cNvSpPr>
            <a:spLocks noGrp="1"/>
          </p:cNvSpPr>
          <p:nvPr>
            <p:ph type="sldNum" sz="quarter" idx="10"/>
          </p:nvPr>
        </p:nvSpPr>
        <p:spPr/>
        <p:txBody>
          <a:bodyPr/>
          <a:lstStyle/>
          <a:p>
            <a:pPr algn="l" rtl="0"/>
            <a:fld id="{B924AFA1-F5D3-4A47-AC31-E26E79B50DC5}" type="slidenum">
              <a:rPr/>
              <a:t>14</a:t>
            </a:fld>
            <a:endParaRPr lang="fr-ca"/>
          </a:p>
        </p:txBody>
      </p:sp>
    </p:spTree>
    <p:extLst>
      <p:ext uri="{BB962C8B-B14F-4D97-AF65-F5344CB8AC3E}">
        <p14:creationId xmlns:p14="http://schemas.microsoft.com/office/powerpoint/2010/main" val="1698075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ca" b="0" i="0" u="none" strike="noStrike" kern="1200" baseline="0" dirty="0">
                <a:solidFill>
                  <a:schemeClr val="tx1"/>
                </a:solidFill>
                <a:effectLst/>
                <a:latin typeface="Arial" panose="020B0604020202020204" pitchFamily="34" charset="0"/>
                <a:cs typeface="Arial" panose="020B0604020202020204" pitchFamily="34" charset="0"/>
                <a:hlinkClick r:id="rId3"/>
              </a:rPr>
              <a:t>MON</a:t>
            </a:r>
            <a:r>
              <a:rPr lang="fr-ca" b="1" i="0" u="none" strike="noStrike" kern="1200" baseline="0" dirty="0">
                <a:solidFill>
                  <a:schemeClr val="tx1"/>
                </a:solidFill>
                <a:effectLst/>
                <a:latin typeface="Arial" panose="020B0604020202020204" pitchFamily="34" charset="0"/>
                <a:cs typeface="Arial" panose="020B0604020202020204" pitchFamily="34" charset="0"/>
                <a:hlinkClick r:id="rId3"/>
              </a:rPr>
              <a:t>RENDEMENT</a:t>
            </a:r>
            <a:r>
              <a:rPr lang="fr-ca" b="1" i="0" u="none" kern="1200" baseline="0" dirty="0">
                <a:solidFill>
                  <a:schemeClr val="tx1"/>
                </a:solidFill>
                <a:effectLst/>
                <a:latin typeface="Arial" panose="020B0604020202020204" pitchFamily="34" charset="0"/>
                <a:cs typeface="Arial" panose="020B0604020202020204" pitchFamily="34" charset="0"/>
              </a:rPr>
              <a:t> </a:t>
            </a:r>
            <a:r>
              <a:rPr lang="fr-ca" b="0" i="0" u="none" kern="1200" baseline="0" dirty="0">
                <a:solidFill>
                  <a:schemeClr val="tx1"/>
                </a:solidFill>
                <a:effectLst/>
                <a:latin typeface="Arial" panose="020B0604020202020204" pitchFamily="34" charset="0"/>
                <a:cs typeface="Arial" panose="020B0604020202020204" pitchFamily="34" charset="0"/>
              </a:rPr>
              <a:t>est une approche axée sur la collaboration qui met l’accent sur quatre principes directeurs :</a:t>
            </a:r>
          </a:p>
          <a:p>
            <a:pPr algn="l" rtl="0"/>
            <a:r>
              <a:rPr lang="fr-ca" b="0" i="0" u="none" kern="1200" baseline="0" dirty="0">
                <a:solidFill>
                  <a:schemeClr val="tx1"/>
                </a:solidFill>
                <a:effectLst/>
                <a:latin typeface="Arial" panose="020B0604020202020204" pitchFamily="34" charset="0"/>
                <a:cs typeface="Arial" panose="020B0604020202020204" pitchFamily="34" charset="0"/>
              </a:rPr>
              <a:t> </a:t>
            </a:r>
          </a:p>
          <a:p>
            <a:pPr algn="l" rtl="0"/>
            <a:r>
              <a:rPr lang="fr-ca" b="0" i="0" u="none" kern="1200" baseline="0" dirty="0">
                <a:solidFill>
                  <a:schemeClr val="tx1"/>
                </a:solidFill>
                <a:effectLst/>
                <a:latin typeface="Arial" panose="020B0604020202020204" pitchFamily="34" charset="0"/>
                <a:cs typeface="Arial" panose="020B0604020202020204" pitchFamily="34" charset="0"/>
              </a:rPr>
              <a:t>Processus axé sur l’employé – Vous êtes au centre de MON</a:t>
            </a:r>
            <a:r>
              <a:rPr lang="fr-ca" b="1" i="0" u="none" kern="1200" baseline="0" dirty="0">
                <a:solidFill>
                  <a:schemeClr val="tx1"/>
                </a:solidFill>
                <a:effectLst/>
                <a:latin typeface="Arial" panose="020B0604020202020204" pitchFamily="34" charset="0"/>
                <a:cs typeface="Arial" panose="020B0604020202020204" pitchFamily="34" charset="0"/>
              </a:rPr>
              <a:t>RENDEMENT</a:t>
            </a:r>
            <a:r>
              <a:rPr lang="fr-ca" b="0" i="0" u="none" kern="1200" baseline="0" dirty="0">
                <a:solidFill>
                  <a:schemeClr val="tx1"/>
                </a:solidFill>
                <a:effectLst/>
                <a:latin typeface="Arial" panose="020B0604020202020204" pitchFamily="34" charset="0"/>
                <a:cs typeface="Arial" panose="020B0604020202020204" pitchFamily="34" charset="0"/>
              </a:rPr>
              <a:t> et il commence avec vous.</a:t>
            </a:r>
          </a:p>
          <a:p>
            <a:pPr algn="l" rtl="0"/>
            <a:r>
              <a:rPr lang="fr-ca" b="0" i="0" u="none" kern="1200" baseline="0" dirty="0">
                <a:solidFill>
                  <a:schemeClr val="tx1"/>
                </a:solidFill>
                <a:effectLst/>
                <a:latin typeface="Arial" panose="020B0604020202020204" pitchFamily="34" charset="0"/>
                <a:cs typeface="Arial" panose="020B0604020202020204" pitchFamily="34" charset="0"/>
              </a:rPr>
              <a:t>Continuum – MON</a:t>
            </a:r>
            <a:r>
              <a:rPr lang="fr-ca" b="1" i="0" u="none" kern="1200" baseline="0" dirty="0">
                <a:solidFill>
                  <a:schemeClr val="tx1"/>
                </a:solidFill>
                <a:effectLst/>
                <a:latin typeface="Arial" panose="020B0604020202020204" pitchFamily="34" charset="0"/>
                <a:cs typeface="Arial" panose="020B0604020202020204" pitchFamily="34" charset="0"/>
              </a:rPr>
              <a:t>RENDEMENT</a:t>
            </a:r>
            <a:r>
              <a:rPr lang="fr-ca" b="0" i="0" u="none" kern="1200" baseline="0" dirty="0">
                <a:solidFill>
                  <a:schemeClr val="tx1"/>
                </a:solidFill>
                <a:effectLst/>
                <a:latin typeface="Arial" panose="020B0604020202020204" pitchFamily="34" charset="0"/>
                <a:cs typeface="Arial" panose="020B0604020202020204" pitchFamily="34" charset="0"/>
              </a:rPr>
              <a:t> est un continuum.</a:t>
            </a:r>
          </a:p>
          <a:p>
            <a:pPr algn="l" rtl="0"/>
            <a:r>
              <a:rPr lang="fr-ca" b="0" i="0" u="none" kern="1200" baseline="0" dirty="0">
                <a:solidFill>
                  <a:schemeClr val="tx1"/>
                </a:solidFill>
                <a:effectLst/>
                <a:latin typeface="Arial" panose="020B0604020202020204" pitchFamily="34" charset="0"/>
                <a:cs typeface="Arial" panose="020B0604020202020204" pitchFamily="34" charset="0"/>
              </a:rPr>
              <a:t>Importance – MON</a:t>
            </a:r>
            <a:r>
              <a:rPr lang="fr-ca" b="1" i="0" u="none" kern="1200" baseline="0" dirty="0">
                <a:solidFill>
                  <a:schemeClr val="tx1"/>
                </a:solidFill>
                <a:effectLst/>
                <a:latin typeface="Arial" panose="020B0604020202020204" pitchFamily="34" charset="0"/>
                <a:cs typeface="Arial" panose="020B0604020202020204" pitchFamily="34" charset="0"/>
              </a:rPr>
              <a:t>RENDEMENT</a:t>
            </a:r>
            <a:r>
              <a:rPr lang="fr-ca" b="0" i="0" u="none" kern="1200" baseline="0" dirty="0">
                <a:solidFill>
                  <a:schemeClr val="tx1"/>
                </a:solidFill>
                <a:effectLst/>
                <a:latin typeface="Arial" panose="020B0604020202020204" pitchFamily="34" charset="0"/>
                <a:cs typeface="Arial" panose="020B0604020202020204" pitchFamily="34" charset="0"/>
              </a:rPr>
              <a:t> est le fondement de votre croissance et de votre perfectionnement.</a:t>
            </a:r>
          </a:p>
          <a:p>
            <a:pPr algn="l" rtl="0"/>
            <a:r>
              <a:rPr lang="fr-ca" b="0" i="0" u="none" kern="1200" baseline="0" dirty="0">
                <a:solidFill>
                  <a:schemeClr val="tx1"/>
                </a:solidFill>
                <a:effectLst/>
                <a:latin typeface="Arial" panose="020B0604020202020204" pitchFamily="34" charset="0"/>
                <a:cs typeface="Arial" panose="020B0604020202020204" pitchFamily="34" charset="0"/>
              </a:rPr>
              <a:t>Valeur – MON</a:t>
            </a:r>
            <a:r>
              <a:rPr lang="fr-ca" b="1" i="0" u="none" kern="1200" baseline="0" dirty="0">
                <a:solidFill>
                  <a:schemeClr val="tx1"/>
                </a:solidFill>
                <a:effectLst/>
                <a:latin typeface="Arial" panose="020B0604020202020204" pitchFamily="34" charset="0"/>
                <a:cs typeface="Arial" panose="020B0604020202020204" pitchFamily="34" charset="0"/>
              </a:rPr>
              <a:t>RENDEMENT</a:t>
            </a:r>
            <a:r>
              <a:rPr lang="fr-ca" b="0" i="0" u="none" kern="1200" baseline="0" dirty="0">
                <a:solidFill>
                  <a:schemeClr val="tx1"/>
                </a:solidFill>
                <a:effectLst/>
                <a:latin typeface="Arial" panose="020B0604020202020204" pitchFamily="34" charset="0"/>
                <a:cs typeface="Arial" panose="020B0604020202020204" pitchFamily="34" charset="0"/>
              </a:rPr>
              <a:t> est le reflet de mes contributions.</a:t>
            </a:r>
          </a:p>
          <a:p>
            <a:pPr algn="l" rtl="0"/>
            <a:r>
              <a:rPr lang="fr-ca" b="0" i="0" u="none" kern="1200" baseline="0" dirty="0">
                <a:solidFill>
                  <a:schemeClr val="tx1"/>
                </a:solidFill>
                <a:effectLst/>
                <a:latin typeface="Arial" panose="020B0604020202020204" pitchFamily="34" charset="0"/>
                <a:cs typeface="Arial" panose="020B0604020202020204" pitchFamily="34" charset="0"/>
              </a:rPr>
              <a:t> </a:t>
            </a:r>
          </a:p>
          <a:p>
            <a:pPr algn="l" rtl="0"/>
            <a:r>
              <a:rPr lang="fr-ca" b="0" i="0" u="none" kern="1200" baseline="0" dirty="0">
                <a:solidFill>
                  <a:schemeClr val="tx1"/>
                </a:solidFill>
                <a:effectLst/>
                <a:latin typeface="Arial" panose="020B0604020202020204" pitchFamily="34" charset="0"/>
                <a:cs typeface="Arial" panose="020B0604020202020204" pitchFamily="34" charset="0"/>
              </a:rPr>
              <a:t>C’est par l’application constante des pratiques organisationnelles de MON</a:t>
            </a:r>
            <a:r>
              <a:rPr lang="fr-ca" b="1" i="0" u="none" kern="1200" baseline="0" dirty="0">
                <a:solidFill>
                  <a:schemeClr val="tx1"/>
                </a:solidFill>
                <a:effectLst/>
                <a:latin typeface="Arial" panose="020B0604020202020204" pitchFamily="34" charset="0"/>
                <a:cs typeface="Arial" panose="020B0604020202020204" pitchFamily="34" charset="0"/>
              </a:rPr>
              <a:t>RENDEMENT</a:t>
            </a:r>
            <a:r>
              <a:rPr lang="fr-ca" b="0" i="0" u="none" kern="1200" baseline="0" dirty="0">
                <a:solidFill>
                  <a:schemeClr val="tx1"/>
                </a:solidFill>
                <a:effectLst/>
                <a:latin typeface="Arial" panose="020B0604020202020204" pitchFamily="34" charset="0"/>
                <a:cs typeface="Arial" panose="020B0604020202020204" pitchFamily="34" charset="0"/>
              </a:rPr>
              <a:t> que se révéleront les liens entre rendement, reconnaissance, apprentissage, occasions de croissance et cheminement de carrière.</a:t>
            </a:r>
          </a:p>
          <a:p>
            <a:pPr algn="l" rtl="0" eaLnBrk="1" hangingPunct="1">
              <a:spcBef>
                <a:spcPct val="0"/>
              </a:spcBef>
              <a:defRPr/>
            </a:pPr>
            <a:endParaRPr lang="fr-ca" b="0" i="0" u="none" dirty="0">
              <a:latin typeface="Arial" panose="020B0604020202020204" pitchFamily="34" charset="0"/>
              <a:cs typeface="Arial" panose="020B0604020202020204" pitchFamily="34" charset="0"/>
            </a:endParaRPr>
          </a:p>
          <a:p>
            <a:pPr algn="l" rtl="0" eaLnBrk="1" hangingPunct="1">
              <a:spcBef>
                <a:spcPct val="0"/>
              </a:spcBef>
              <a:defRPr/>
            </a:pPr>
            <a:r>
              <a:rPr lang="fr-ca" b="0" i="0" u="none" baseline="0" dirty="0">
                <a:latin typeface="Arial" panose="020B0604020202020204" pitchFamily="34" charset="0"/>
                <a:cs typeface="Arial" panose="020B0604020202020204" pitchFamily="34" charset="0"/>
              </a:rPr>
              <a:t>CORE – Pour plus de renseignements : https://www.cfmws-sbmfc.com/sites/intranet-cfmws/human-resources/SitePageModern/14821/myperformance</a:t>
            </a:r>
          </a:p>
        </p:txBody>
      </p:sp>
      <p:sp>
        <p:nvSpPr>
          <p:cNvPr id="4" name="Slide Number Placeholder 3"/>
          <p:cNvSpPr>
            <a:spLocks noGrp="1"/>
          </p:cNvSpPr>
          <p:nvPr>
            <p:ph type="sldNum" sz="quarter" idx="10"/>
          </p:nvPr>
        </p:nvSpPr>
        <p:spPr/>
        <p:txBody>
          <a:bodyPr/>
          <a:lstStyle/>
          <a:p>
            <a:pPr algn="l" rtl="0"/>
            <a:fld id="{B924AFA1-F5D3-4A47-AC31-E26E79B50DC5}" type="slidenum">
              <a:rPr/>
              <a:t>15</a:t>
            </a:fld>
            <a:endParaRPr lang="fr-ca"/>
          </a:p>
        </p:txBody>
      </p:sp>
    </p:spTree>
    <p:extLst>
      <p:ext uri="{BB962C8B-B14F-4D97-AF65-F5344CB8AC3E}">
        <p14:creationId xmlns:p14="http://schemas.microsoft.com/office/powerpoint/2010/main" val="167628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kern="1200" baseline="0" dirty="0">
                <a:solidFill>
                  <a:schemeClr val="tx1"/>
                </a:solidFill>
                <a:effectLst/>
                <a:latin typeface="Arial" panose="020B0604020202020204" pitchFamily="34" charset="0"/>
                <a:cs typeface="Arial" panose="020B0604020202020204" pitchFamily="34" charset="0"/>
              </a:rPr>
              <a:t>On s’entend, tout le monde adore le jour de la paie. C’est ce moment magique où, toutes les deux semaines, notre compte en banque grossit. Le montant devrait être plus ou moins inchangé si vous travaillez le même nombre d’heures d’une paie à l’autre. Vous devez impérativement examiner votre relevé de paie si le montant déposé est incorrect ou si votre salaire a été modifié. Informez-vous des changements apportés! Les employés sont responsables de signaler les anomalies à leur gestionnaire. </a:t>
            </a: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CORE – Pour plus de renseignements : </a:t>
            </a:r>
            <a:r>
              <a:rPr lang="fr-FR" dirty="0">
                <a:hlinkClick r:id="rId3"/>
              </a:rPr>
              <a:t>Aperçu du document - POLRH-09-Rémunération (cfmws-sbmfc.com)</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CORE – Politiques et législation en matière de relations de travail et l’emploi : </a:t>
            </a:r>
            <a:r>
              <a:rPr lang="fr-FR" dirty="0">
                <a:hlinkClick r:id="rId4"/>
              </a:rPr>
              <a:t>Ressources Humaines - Politiques et législation en matière de relations de travail et l’emploi</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CORE – Rémunération, employés CAT I non-syndiqués et CAT II : </a:t>
            </a:r>
            <a:r>
              <a:rPr lang="en-CA" dirty="0" err="1">
                <a:hlinkClick r:id="rId5"/>
              </a:rPr>
              <a:t>Ressources</a:t>
            </a:r>
            <a:r>
              <a:rPr lang="en-CA" dirty="0">
                <a:hlinkClick r:id="rId5"/>
              </a:rPr>
              <a:t> </a:t>
            </a:r>
            <a:r>
              <a:rPr lang="en-CA" dirty="0" err="1">
                <a:hlinkClick r:id="rId5"/>
              </a:rPr>
              <a:t>Humaines</a:t>
            </a:r>
            <a:r>
              <a:rPr lang="en-CA" dirty="0">
                <a:hlinkClick r:id="rId5"/>
              </a:rPr>
              <a:t> - </a:t>
            </a:r>
            <a:r>
              <a:rPr lang="en-CA" dirty="0" err="1">
                <a:hlinkClick r:id="rId5"/>
              </a:rPr>
              <a:t>Rémunération</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CORE – Calendrier de paie : </a:t>
            </a:r>
            <a:r>
              <a:rPr lang="fr-FR" dirty="0">
                <a:hlinkClick r:id="rId6"/>
              </a:rPr>
              <a:t>Aperçu du document - Paie (cfmws-sbmfc.com)</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CORE – Libre-service des RH : </a:t>
            </a:r>
            <a:r>
              <a:rPr lang="fr-FR" dirty="0">
                <a:hlinkClick r:id="rId7"/>
              </a:rPr>
              <a:t>Ressources Humaines - Libre-service des RH (cfmws-sbmfc.com)</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Vous n’y aurez accès que si vous avez accès à 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16</a:t>
            </a:fld>
            <a:endParaRPr lang="fr-ca"/>
          </a:p>
        </p:txBody>
      </p:sp>
    </p:spTree>
    <p:extLst>
      <p:ext uri="{BB962C8B-B14F-4D97-AF65-F5344CB8AC3E}">
        <p14:creationId xmlns:p14="http://schemas.microsoft.com/office/powerpoint/2010/main" val="882663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i="0" u="none" baseline="0" dirty="0">
                <a:latin typeface="Arial" panose="020B0604020202020204" pitchFamily="34" charset="0"/>
                <a:cs typeface="Arial" panose="020B0604020202020204" pitchFamily="34" charset="0"/>
              </a:rPr>
              <a:t>Jours fériés désignés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b="0" i="0" u="none" baseline="0" dirty="0">
                <a:latin typeface="Arial" panose="020B0604020202020204" pitchFamily="34" charset="0"/>
                <a:cs typeface="Arial" panose="020B0604020202020204" pitchFamily="34" charset="0"/>
              </a:rPr>
              <a:t>On compte 12 jours fériés fédéraux par année.</a:t>
            </a:r>
            <a:r>
              <a:rPr lang="fr-CA" sz="1000" b="0" i="0" u="none" baseline="0" dirty="0">
                <a:latin typeface="Arial" panose="020B0604020202020204" pitchFamily="34" charset="0"/>
                <a:cs typeface="Arial" panose="020B0604020202020204" pitchFamily="34" charset="0"/>
              </a:rPr>
              <a:t> </a:t>
            </a:r>
            <a:r>
              <a:rPr lang="fr-ca" sz="1000" b="0" i="0" u="none" baseline="0" dirty="0">
                <a:latin typeface="Arial" panose="020B0604020202020204" pitchFamily="34" charset="0"/>
                <a:cs typeface="Arial" panose="020B0604020202020204" pitchFamily="34" charset="0"/>
              </a:rPr>
              <a:t>Nous n’observons pas les jours fériés provinciaux (p. ex., le jour de la Famille).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b="0" i="0" u="none" baseline="0" dirty="0">
                <a:latin typeface="Arial" panose="020B0604020202020204" pitchFamily="34" charset="0"/>
                <a:cs typeface="Arial" panose="020B0604020202020204" pitchFamily="34" charset="0"/>
              </a:rPr>
              <a:t>Les jours fériés désignés sont les suivants : Le jour de l’An, le Vendredi saint, le lundi de Pâques, la fête de la Reine, le Congé civique ou la Saint-Jean-Baptiste (au Québec), la fête du Travail, la </a:t>
            </a:r>
            <a:r>
              <a:rPr lang="fr-ca" sz="1000" dirty="0">
                <a:latin typeface="Arial" panose="020B0604020202020204" pitchFamily="34" charset="0"/>
                <a:cs typeface="Arial" panose="020B0604020202020204" pitchFamily="34" charset="0"/>
              </a:rPr>
              <a:t>J</a:t>
            </a:r>
            <a:r>
              <a:rPr lang="fr-ca" sz="1000" b="0" i="0" u="none" baseline="0" dirty="0">
                <a:latin typeface="Arial" panose="020B0604020202020204" pitchFamily="34" charset="0"/>
                <a:cs typeface="Arial" panose="020B0604020202020204" pitchFamily="34" charset="0"/>
              </a:rPr>
              <a:t>ournée nationale de la vérité et de la réconciliation, l’Action de grâce, le jour du Souvenir, Noël et le lendemain de Noël.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b="0" i="0" u="none" baseline="0" dirty="0">
                <a:latin typeface="Arial" panose="020B0604020202020204" pitchFamily="34" charset="0"/>
                <a:cs typeface="Arial" panose="020B0604020202020204" pitchFamily="34" charset="0"/>
              </a:rPr>
              <a:t>(Peut s’y ajouter toute autre journée qui est proclamée congé national par un acte du Parlement.)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i="0" u="none" baseline="0" dirty="0">
                <a:latin typeface="Arial" panose="020B0604020202020204" pitchFamily="34" charset="0"/>
                <a:cs typeface="Arial" panose="020B0604020202020204" pitchFamily="34" charset="0"/>
              </a:rPr>
              <a:t>Congés annuels ou vacances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b="0" i="0" u="none" baseline="0" dirty="0">
                <a:latin typeface="Arial" panose="020B0604020202020204" pitchFamily="34" charset="0"/>
                <a:cs typeface="Arial" panose="020B0604020202020204" pitchFamily="34" charset="0"/>
              </a:rPr>
              <a:t>Le calcul des droits aux congés annuels se fonde sur la situation d’emploi (occasionnel, temps plein, temps partiel), la catégorie (I, II ou III) et le nombre d’années de service (y compris le service militaire antérieur). Certains employés toucheront une indemnité de congé annuel sur chaque paie; d’autres seront rémunérés pendant ces congés.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b="0" i="0" u="none" baseline="0" dirty="0">
                <a:latin typeface="Arial" panose="020B0604020202020204" pitchFamily="34" charset="0"/>
                <a:cs typeface="Arial" panose="020B0604020202020204" pitchFamily="34" charset="0"/>
              </a:rPr>
              <a:t>Pour plus de renseignements : https://www.cfmws-sbmfc.com/documents/preview/13896/Leave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i="0" u="none" baseline="0" dirty="0">
                <a:latin typeface="Arial" panose="020B0604020202020204" pitchFamily="34" charset="0"/>
                <a:cs typeface="Arial" panose="020B0604020202020204" pitchFamily="34" charset="0"/>
              </a:rPr>
              <a:t>Autres congés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b="0" i="0" u="none" baseline="0" dirty="0">
                <a:latin typeface="Arial" panose="020B0604020202020204" pitchFamily="34" charset="0"/>
                <a:cs typeface="Arial" panose="020B0604020202020204" pitchFamily="34" charset="0"/>
              </a:rPr>
              <a:t>Beaucoup d’autres types de congés sont offerts aux employés des SBMFC.</a:t>
            </a:r>
            <a:r>
              <a:rPr lang="fr-CA" sz="1000" b="0" i="0" u="none" baseline="0" dirty="0">
                <a:latin typeface="Arial" panose="020B0604020202020204" pitchFamily="34" charset="0"/>
                <a:cs typeface="Arial" panose="020B0604020202020204" pitchFamily="34" charset="0"/>
              </a:rPr>
              <a:t> </a:t>
            </a:r>
            <a:r>
              <a:rPr lang="fr-ca" sz="1000" b="0" i="0" u="none" baseline="0" dirty="0">
                <a:latin typeface="Arial" panose="020B0604020202020204" pitchFamily="34" charset="0"/>
                <a:cs typeface="Arial" panose="020B0604020202020204" pitchFamily="34" charset="0"/>
              </a:rPr>
              <a:t>Consultez la POLRH ou parlez à votre gestionnaire ou à votre représentant des RH pour voir si vous y êtes admissible.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i="0" u="none" baseline="0" dirty="0">
                <a:latin typeface="Arial" panose="020B0604020202020204" pitchFamily="34" charset="0"/>
                <a:cs typeface="Arial" panose="020B0604020202020204" pitchFamily="34" charset="0"/>
              </a:rPr>
              <a:t>WorkForce : </a:t>
            </a:r>
            <a:r>
              <a:rPr lang="en-US" sz="1000" dirty="0" err="1">
                <a:hlinkClick r:id="rId3"/>
              </a:rPr>
              <a:t>Ressources</a:t>
            </a:r>
            <a:r>
              <a:rPr lang="en-US" sz="1000" dirty="0">
                <a:hlinkClick r:id="rId3"/>
              </a:rPr>
              <a:t> </a:t>
            </a:r>
            <a:r>
              <a:rPr lang="en-US" sz="1000" dirty="0" err="1">
                <a:hlinkClick r:id="rId3"/>
              </a:rPr>
              <a:t>Humaines</a:t>
            </a:r>
            <a:r>
              <a:rPr lang="en-US" sz="1000" dirty="0">
                <a:hlinkClick r:id="rId3"/>
              </a:rPr>
              <a:t> - </a:t>
            </a:r>
            <a:r>
              <a:rPr lang="en-US" sz="1000" dirty="0" err="1">
                <a:hlinkClick r:id="rId3"/>
              </a:rPr>
              <a:t>WorkForce</a:t>
            </a:r>
            <a:r>
              <a:rPr lang="en-US" sz="1000" dirty="0">
                <a:hlinkClick r:id="rId3"/>
              </a:rPr>
              <a:t> (cfmws-sbmfc.com)</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i="0" u="none" baseline="0" dirty="0">
                <a:latin typeface="Arial" panose="020B0604020202020204" pitchFamily="34" charset="0"/>
                <a:cs typeface="Arial" panose="020B0604020202020204" pitchFamily="34" charset="0"/>
              </a:rPr>
              <a:t>Plus de renseignements : </a:t>
            </a:r>
            <a:r>
              <a:rPr lang="fr-FR" sz="1000" dirty="0">
                <a:hlinkClick r:id="rId4"/>
              </a:rPr>
              <a:t>Aperçu du document - POLRH-06-Congé (cfmws-sbmfc.com)</a:t>
            </a:r>
            <a:endParaRPr lang="fr-ca"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17</a:t>
            </a:fld>
            <a:endParaRPr lang="fr-ca"/>
          </a:p>
        </p:txBody>
      </p:sp>
    </p:spTree>
    <p:extLst>
      <p:ext uri="{BB962C8B-B14F-4D97-AF65-F5344CB8AC3E}">
        <p14:creationId xmlns:p14="http://schemas.microsoft.com/office/powerpoint/2010/main" val="161974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Pour de plus amples renseignements sur les congés de maladie : </a:t>
            </a:r>
            <a:r>
              <a:rPr lang="fr-CA" b="0" i="0" u="none" baseline="0" dirty="0">
                <a:latin typeface="Arial" panose="020B0604020202020204" pitchFamily="34" charset="0"/>
                <a:cs typeface="Arial" panose="020B0604020202020204" pitchFamily="34" charset="0"/>
              </a:rPr>
              <a:t>https://www.cfmws-sbmfc.com/documents/preview/45619/POLRH-06-Cong-</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ou convention collective.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 Les frais du PSRT sont couverts par l’employé sauf indication contraire dans la convention collective.</a:t>
            </a: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18</a:t>
            </a:fld>
            <a:endParaRPr lang="fr-ca"/>
          </a:p>
        </p:txBody>
      </p:sp>
    </p:spTree>
    <p:extLst>
      <p:ext uri="{BB962C8B-B14F-4D97-AF65-F5344CB8AC3E}">
        <p14:creationId xmlns:p14="http://schemas.microsoft.com/office/powerpoint/2010/main" val="2772777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Pour de plus amples renseignements sur les programmes de retour au travail : </a:t>
            </a:r>
            <a:r>
              <a:rPr lang="fr-ca" b="0" i="0" u="none" baseline="0" dirty="0">
                <a:latin typeface="Arial" panose="020B0604020202020204" pitchFamily="34" charset="0"/>
                <a:cs typeface="Arial" panose="020B0604020202020204" pitchFamily="34" charset="0"/>
                <a:hlinkClick r:id="rId3"/>
              </a:rPr>
              <a:t>Ressources humaines – Programme de soutien au retour au travail (PSRT) (cfmws-sbmfc.com)</a:t>
            </a: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 Les frais du PSRT sont couverts par l’employé sauf indication contraire dans la convention collective.</a:t>
            </a: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19</a:t>
            </a:fld>
            <a:endParaRPr lang="fr-ca"/>
          </a:p>
        </p:txBody>
      </p:sp>
    </p:spTree>
    <p:extLst>
      <p:ext uri="{BB962C8B-B14F-4D97-AF65-F5344CB8AC3E}">
        <p14:creationId xmlns:p14="http://schemas.microsoft.com/office/powerpoint/2010/main" val="87459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i="0" u="none" baseline="0" dirty="0">
                <a:latin typeface="Arial" panose="020B0604020202020204" pitchFamily="34" charset="0"/>
                <a:cs typeface="Arial" panose="020B0604020202020204" pitchFamily="34" charset="0"/>
              </a:rPr>
              <a:t>Qu’est-ce qu’une organisation</a:t>
            </a:r>
            <a:r>
              <a:rPr lang="fr-CA" sz="1100" b="0" i="0" u="none" dirty="0">
                <a:latin typeface="Arial" panose="020B0604020202020204" pitchFamily="34" charset="0"/>
                <a:cs typeface="Arial" panose="020B0604020202020204" pitchFamily="34" charset="0"/>
              </a:rPr>
              <a:t> à vocation</a:t>
            </a:r>
            <a:r>
              <a:rPr lang="fr-ca" sz="1100" b="0" i="0" u="none" baseline="0" dirty="0">
                <a:latin typeface="Arial" panose="020B0604020202020204" pitchFamily="34" charset="0"/>
                <a:cs typeface="Arial" panose="020B0604020202020204" pitchFamily="34" charset="0"/>
              </a:rPr>
              <a:t> sociale?</a:t>
            </a:r>
            <a:r>
              <a:rPr lang="fr-CA" sz="1100" b="0" i="0" u="none" baseline="0" dirty="0">
                <a:latin typeface="Arial" panose="020B0604020202020204" pitchFamily="34" charset="0"/>
                <a:cs typeface="Arial" panose="020B0604020202020204" pitchFamily="34" charset="0"/>
              </a:rPr>
              <a:t> </a:t>
            </a:r>
            <a:r>
              <a:rPr lang="fr-ca" sz="1100" b="0" i="0" u="none" baseline="0" dirty="0">
                <a:latin typeface="Arial" panose="020B0604020202020204" pitchFamily="34" charset="0"/>
                <a:cs typeface="Arial" panose="020B0604020202020204" pitchFamily="34" charset="0"/>
              </a:rPr>
              <a:t>C’est une organisation qui génère des revenus tout en ayant des objectifs principalement sociaux (en l’occurrence, le bien-être et le maintien du moral des membres des Forces armées canadiennes). Elle réinvestit ses excédents dans l’atteinte de ces objectifs, à l’interne ou dans la communauté, plutôt que de se concentrer sur la réalisation de bénéfices pour son actionnaire (le gouvernement canadien).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tLang="en-US" sz="11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i="0" u="none" kern="1200" baseline="0" dirty="0">
                <a:solidFill>
                  <a:schemeClr val="tx1"/>
                </a:solidFill>
                <a:effectLst/>
                <a:latin typeface="Arial" panose="020B0604020202020204" pitchFamily="34" charset="0"/>
                <a:cs typeface="Arial" panose="020B0604020202020204" pitchFamily="34" charset="0"/>
              </a:rPr>
              <a:t>Les SBMFC emploient actuellement plus de 4 000 personnes sous le nom de Personnel des fonds non publics, Forces canadiennes, un employeur distinct en vertu de l’annexe V de la </a:t>
            </a:r>
            <a:r>
              <a:rPr lang="fr-ca" sz="1100" b="0" i="1" u="none" kern="1200" baseline="0" dirty="0">
                <a:solidFill>
                  <a:schemeClr val="tx1"/>
                </a:solidFill>
                <a:effectLst/>
                <a:latin typeface="Arial" panose="020B0604020202020204" pitchFamily="34" charset="0"/>
                <a:cs typeface="Arial" panose="020B0604020202020204" pitchFamily="34" charset="0"/>
              </a:rPr>
              <a:t>Loi sur la gestion des finances publiques </a:t>
            </a:r>
            <a:r>
              <a:rPr lang="fr-ca" sz="1100" b="0" i="0" u="none" kern="1200" baseline="0" dirty="0">
                <a:solidFill>
                  <a:schemeClr val="tx1"/>
                </a:solidFill>
                <a:effectLst/>
                <a:latin typeface="Arial" panose="020B0604020202020204" pitchFamily="34" charset="0"/>
                <a:cs typeface="Arial" panose="020B0604020202020204" pitchFamily="34" charset="0"/>
              </a:rPr>
              <a:t>du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tLang="en-US" sz="1100" baseline="0" dirty="0">
              <a:latin typeface="Arial" panose="020B0604020202020204" pitchFamily="34" charset="0"/>
              <a:cs typeface="Arial" panose="020B0604020202020204" pitchFamily="34" charset="0"/>
            </a:endParaRPr>
          </a:p>
          <a:p>
            <a:pPr lvl="0">
              <a:defRPr/>
            </a:pPr>
            <a:r>
              <a:rPr lang="fr-CA" sz="1100" dirty="0">
                <a:latin typeface="Arial" panose="020B0604020202020204" pitchFamily="34" charset="0"/>
                <a:cs typeface="Arial" panose="020B0604020202020204" pitchFamily="34" charset="0"/>
              </a:rPr>
              <a:t>En août 1978, le Personnel des fonds non publics, Forces canadiennes a été officiellement reconnu à titre d’employeur et désigné employeur distinct au sein de la fonction publique fédérale du Canada au moyen de deux décrets (C.P. 1978-2494 et C.P. 1978-2495)</a:t>
            </a:r>
            <a:r>
              <a:rPr lang="fr-ca" sz="1100" dirty="0">
                <a:latin typeface="Arial" panose="020B0604020202020204" pitchFamily="34" charset="0"/>
                <a:cs typeface="Arial" panose="020B0604020202020204" pitchFamily="34" charset="0"/>
              </a:rPr>
              <a:t>.</a:t>
            </a:r>
            <a:r>
              <a:rPr lang="fr-CA" sz="1100" dirty="0">
                <a:latin typeface="Arial" panose="020B0604020202020204" pitchFamily="34" charset="0"/>
                <a:cs typeface="Arial" panose="020B0604020202020204" pitchFamily="34" charset="0"/>
              </a:rPr>
              <a:t> </a:t>
            </a:r>
            <a:r>
              <a:rPr lang="fr-ca" sz="1100" b="0" i="0" u="none" kern="1200" baseline="0" dirty="0">
                <a:solidFill>
                  <a:schemeClr val="tx1"/>
                </a:solidFill>
                <a:effectLst/>
                <a:latin typeface="Arial" panose="020B0604020202020204" pitchFamily="34" charset="0"/>
                <a:cs typeface="Arial" panose="020B0604020202020204" pitchFamily="34" charset="0"/>
              </a:rPr>
              <a:t>Le premier décret désignait le Personnel des fonds non publics, Forces canadiennes à titre d’employeur distinct de la fonction publique du Canada en vertu de la </a:t>
            </a:r>
            <a:r>
              <a:rPr lang="fr-ca" sz="1100" b="0" i="1" u="none" kern="1200" baseline="0" dirty="0">
                <a:solidFill>
                  <a:schemeClr val="tx1"/>
                </a:solidFill>
                <a:effectLst/>
                <a:latin typeface="Arial" panose="020B0604020202020204" pitchFamily="34" charset="0"/>
                <a:cs typeface="Arial" panose="020B0604020202020204" pitchFamily="34" charset="0"/>
              </a:rPr>
              <a:t>Loi sur les relations de travail dans la fonction publique </a:t>
            </a:r>
            <a:r>
              <a:rPr lang="fr-ca" sz="1100" b="0" i="0" u="none" kern="1200" baseline="0" dirty="0">
                <a:solidFill>
                  <a:schemeClr val="tx1"/>
                </a:solidFill>
                <a:effectLst/>
                <a:latin typeface="Arial" panose="020B0604020202020204" pitchFamily="34" charset="0"/>
                <a:cs typeface="Arial" panose="020B0604020202020204" pitchFamily="34" charset="0"/>
              </a:rPr>
              <a:t>(LRTFP). </a:t>
            </a:r>
            <a:endParaRPr lang="fr-ca" altLang="en-US" sz="11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i="0" u="none" baseline="0" dirty="0">
                <a:latin typeface="Arial" panose="020B0604020202020204" pitchFamily="34" charset="0"/>
                <a:cs typeface="Arial" panose="020B0604020202020204" pitchFamily="34" charset="0"/>
              </a:rPr>
              <a:t>Ainsi, même si vous n’êtes pas un employé des Forces armées canadiennes, du ministère de la Défense nationale ou du Conseil du Trésor, vous faites partie de la fonction publique fédérale.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i="0" u="none" baseline="0" dirty="0">
                <a:latin typeface="Arial" panose="020B0604020202020204" pitchFamily="34" charset="0"/>
                <a:cs typeface="Arial" panose="020B0604020202020204" pitchFamily="34" charset="0"/>
              </a:rPr>
              <a:t>Consultez le </a:t>
            </a:r>
            <a:r>
              <a:rPr lang="en-US" sz="1100">
                <a:hlinkClick r:id="rId3"/>
              </a:rPr>
              <a:t>SBMFC A propos de nous (cfmws-sbmfc.com)</a:t>
            </a:r>
            <a:endParaRPr lang="fr-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2</a:t>
            </a:fld>
            <a:endParaRPr lang="fr-ca"/>
          </a:p>
        </p:txBody>
      </p:sp>
    </p:spTree>
    <p:extLst>
      <p:ext uri="{BB962C8B-B14F-4D97-AF65-F5344CB8AC3E}">
        <p14:creationId xmlns:p14="http://schemas.microsoft.com/office/powerpoint/2010/main" val="120514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ca" b="0" i="0" u="none" baseline="0" dirty="0">
                <a:latin typeface="Arial" panose="020B0604020202020204" pitchFamily="34" charset="0"/>
              </a:rPr>
              <a:t>L’équipe des SSI est la ressource par excellence en technologie aux SBMFC, et ce, pour tous les secteurs d’activité, produits, services et offres au quartier général et dans les bases et escadres au Canada et en Europe.</a:t>
            </a:r>
            <a:r>
              <a:rPr lang="fr-CA" b="0" i="0" u="none" baseline="0" dirty="0">
                <a:latin typeface="Arial" panose="020B0604020202020204" pitchFamily="34" charset="0"/>
              </a:rPr>
              <a:t> </a:t>
            </a:r>
            <a:r>
              <a:rPr lang="fr-ca" b="0" i="0" u="none" baseline="0" dirty="0">
                <a:latin typeface="Arial" panose="020B0604020202020204" pitchFamily="34" charset="0"/>
              </a:rPr>
              <a:t>Nous créons, encadrons et entretenons les solutions qu’utilisent ceux qui servent.</a:t>
            </a:r>
            <a:r>
              <a:rPr lang="fr-CA" b="0" i="0" u="none" baseline="0" dirty="0">
                <a:latin typeface="Arial" panose="020B0604020202020204" pitchFamily="34" charset="0"/>
              </a:rPr>
              <a:t> </a:t>
            </a:r>
            <a:r>
              <a:rPr lang="fr-ca" b="0" i="0" u="none" baseline="0" dirty="0">
                <a:latin typeface="Arial" panose="020B0604020202020204" pitchFamily="34" charset="0"/>
              </a:rPr>
              <a:t>Non satisfaits de simplement « faire fonctionner le matériel », nous sommes devenus « un moteur d’innovation numérique ».</a:t>
            </a:r>
            <a:endParaRPr lang="fr-ca" altLang="en-US" i="0" u="none" dirty="0">
              <a:latin typeface="Arial" panose="020B0604020202020204" pitchFamily="34" charset="0"/>
            </a:endParaRPr>
          </a:p>
          <a:p>
            <a:endParaRPr lang="fr-ca" altLang="en-US" i="0" u="none" dirty="0">
              <a:latin typeface="Arial" panose="020B0604020202020204" pitchFamily="34" charset="0"/>
            </a:endParaRPr>
          </a:p>
          <a:p>
            <a:pPr algn="l" rtl="0"/>
            <a:r>
              <a:rPr lang="fr-ca" b="0" i="0" u="none" baseline="0" dirty="0">
                <a:latin typeface="Arial" panose="020B0604020202020204" pitchFamily="34" charset="0"/>
              </a:rPr>
              <a:t>Portail des SSI : https://www4.cfmws.com/website/interactive/it/itss/en/itssservicerequest.asp</a:t>
            </a:r>
            <a:endParaRPr lang="fr-ca" altLang="en-US" i="0" u="none"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20</a:t>
            </a:fld>
            <a:endParaRPr lang="fr-ca"/>
          </a:p>
        </p:txBody>
      </p:sp>
    </p:spTree>
    <p:extLst>
      <p:ext uri="{BB962C8B-B14F-4D97-AF65-F5344CB8AC3E}">
        <p14:creationId xmlns:p14="http://schemas.microsoft.com/office/powerpoint/2010/main" val="1175681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i="0" u="none" dirty="0">
                <a:latin typeface="Arial" panose="020B0604020202020204" pitchFamily="34" charset="0"/>
              </a:rPr>
              <a:t>Les SBMFC disposent de plusieurs méthodes d’authentification et de comptes d’application différents, qui sont propres </a:t>
            </a:r>
            <a:r>
              <a:rPr lang="fr-CA" altLang="en-US" dirty="0">
                <a:latin typeface="Arial" panose="020B0604020202020204" pitchFamily="34" charset="0"/>
              </a:rPr>
              <a:t>à l’application même. Certains sont configurés automatiquement et ne nécessitent aucune action de votre part, alors que d'autres peuvent nécessiter l'intervention de votre gestionnaire. </a:t>
            </a:r>
            <a:endParaRPr lang="fr-CA" altLang="en-US" i="0" u="none" dirty="0">
              <a:latin typeface="Arial" panose="020B0604020202020204" pitchFamily="34" charset="0"/>
            </a:endParaRPr>
          </a:p>
          <a:p>
            <a:endParaRPr lang="fr-CA" altLang="en-US" sz="800" dirty="0">
              <a:latin typeface="Arial" panose="020B0604020202020204" pitchFamily="34" charset="0"/>
            </a:endParaRPr>
          </a:p>
          <a:p>
            <a:r>
              <a:rPr lang="fr-CA" altLang="en-US" sz="800" i="0" u="none" dirty="0">
                <a:latin typeface="Arial" panose="020B0604020202020204" pitchFamily="34" charset="0"/>
              </a:rPr>
              <a:t>L’authentification à facteurs multiples (AFM) est une méthode d’authentification qui confirme votre identité en utilisant une combinaison de deux facteurs différents :</a:t>
            </a:r>
          </a:p>
          <a:p>
            <a:r>
              <a:rPr lang="fr-CA" altLang="en-US" sz="800" i="0" u="none" dirty="0">
                <a:latin typeface="Arial" panose="020B0604020202020204" pitchFamily="34" charset="0"/>
              </a:rPr>
              <a:t>quelque chose que vous savez (votre mot de passe);</a:t>
            </a:r>
          </a:p>
          <a:p>
            <a:r>
              <a:rPr lang="fr-CA" altLang="en-US" sz="800" i="0" u="none" dirty="0">
                <a:latin typeface="Arial" panose="020B0604020202020204" pitchFamily="34" charset="0"/>
              </a:rPr>
              <a:t>quelque chose que vous avez (votre téléphone)</a:t>
            </a:r>
          </a:p>
          <a:p>
            <a:endParaRPr lang="fr-CA" altLang="en-US" sz="800" i="0" u="none" dirty="0">
              <a:latin typeface="Arial" panose="020B0604020202020204" pitchFamily="34" charset="0"/>
            </a:endParaRPr>
          </a:p>
          <a:p>
            <a:r>
              <a:rPr lang="fr-CA" altLang="en-US" sz="800" i="0" u="none" dirty="0">
                <a:latin typeface="Arial" panose="020B0604020202020204" pitchFamily="34" charset="0"/>
              </a:rPr>
              <a:t>L’AFM peut empêcher les pirates malveillants de se faire passer pour vous, car même s’ils ont votre mot de passe, ils n’ont probablement pas votre téléphone.   </a:t>
            </a:r>
          </a:p>
          <a:p>
            <a:endParaRPr lang="fr-CA" altLang="en-US" sz="800" i="0" u="none" dirty="0">
              <a:latin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fr-CA" altLang="en-US" sz="800" i="0" u="none" dirty="0">
                <a:latin typeface="Arial" panose="020B0604020202020204" pitchFamily="34" charset="0"/>
              </a:rPr>
              <a:t>Les employés des SBMFC travaillant en dehors du réseau des SBMFC et ayant besoin d’accéder aux applications Office 365 (Outlook, MS Teams, etc.) devront utiliser l’authentification à facteurs multiples (AFM).</a:t>
            </a:r>
          </a:p>
          <a:p>
            <a:pPr marL="0" marR="0" lvl="0" indent="0" algn="l" defTabSz="914400" rtl="0" eaLnBrk="1" fontAlgn="auto" latinLnBrk="0" hangingPunct="1">
              <a:lnSpc>
                <a:spcPct val="100000"/>
              </a:lnSpc>
              <a:spcBef>
                <a:spcPct val="0"/>
              </a:spcBef>
              <a:spcAft>
                <a:spcPct val="0"/>
              </a:spcAft>
              <a:buClrTx/>
              <a:buSzTx/>
              <a:buFontTx/>
              <a:buNone/>
              <a:defRPr/>
            </a:pPr>
            <a:endParaRPr lang="fr-CA" altLang="en-US" sz="800" i="0" u="none" dirty="0">
              <a:latin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fr-CA" altLang="en-US" sz="800" i="0" u="none" dirty="0">
                <a:latin typeface="Arial" panose="020B0604020202020204" pitchFamily="34" charset="0"/>
              </a:rPr>
              <a:t>Les instructions complètes concernant l’authentification se trouvent sur CORE. </a:t>
            </a:r>
          </a:p>
        </p:txBody>
      </p:sp>
      <p:sp>
        <p:nvSpPr>
          <p:cNvPr id="4" name="Slide Number Placeholder 3"/>
          <p:cNvSpPr>
            <a:spLocks noGrp="1"/>
          </p:cNvSpPr>
          <p:nvPr>
            <p:ph type="sldNum" sz="quarter" idx="10"/>
          </p:nvPr>
        </p:nvSpPr>
        <p:spPr/>
        <p:txBody>
          <a:bodyPr/>
          <a:lstStyle/>
          <a:p>
            <a:fld id="{B924AFA1-F5D3-4A47-AC31-E26E79B50DC5}" type="slidenum">
              <a:rPr lang="en-US" smtClean="0"/>
              <a:t>21</a:t>
            </a:fld>
            <a:endParaRPr lang="en-US"/>
          </a:p>
        </p:txBody>
      </p:sp>
    </p:spTree>
    <p:extLst>
      <p:ext uri="{BB962C8B-B14F-4D97-AF65-F5344CB8AC3E}">
        <p14:creationId xmlns:p14="http://schemas.microsoft.com/office/powerpoint/2010/main" val="449372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800" i="0" u="none" dirty="0">
                <a:latin typeface="Arial" panose="020B0604020202020204" pitchFamily="34" charset="0"/>
              </a:rPr>
              <a:t>Selon les circonstances, il se pourrait qu’un employé n’ait pas d’adresse courriel de l’organisation, mais doive toutefois accéder au réseau des SBMFC (toute application Office 365, comme Outlook et MS Teams). Il devra alors utiliser l’AFM. Si vous n’avez pas reçu d’adresse courriel </a:t>
            </a:r>
            <a:r>
              <a:rPr lang="fr-CA" altLang="en-US" sz="800" dirty="0">
                <a:latin typeface="Arial" panose="020B0604020202020204" pitchFamily="34" charset="0"/>
              </a:rPr>
              <a:t>de l’organisation, </a:t>
            </a:r>
            <a:r>
              <a:rPr lang="fr-CA" altLang="en-US" sz="800" i="0" u="none" dirty="0">
                <a:latin typeface="Arial" panose="020B0604020202020204" pitchFamily="34" charset="0"/>
              </a:rPr>
              <a:t>veuillez suivre ces étapes pour vous assurer d’avoir accès aux systèmes internes des SBMFC.</a:t>
            </a:r>
          </a:p>
          <a:p>
            <a:endParaRPr lang="fr-CA" altLang="en-US" sz="800" i="0" u="none" baseline="0" dirty="0">
              <a:latin typeface="Arial" panose="020B0604020202020204" pitchFamily="34" charset="0"/>
            </a:endParaRPr>
          </a:p>
          <a:p>
            <a:r>
              <a:rPr lang="fr-CA" altLang="en-US" sz="800" i="0" u="none" baseline="0" dirty="0">
                <a:latin typeface="Arial" panose="020B0604020202020204" pitchFamily="34" charset="0"/>
              </a:rPr>
              <a:t>Veuillez soumettre une demande auprès de l’équipe des services de soutien informatique si vous éprouvez des difficultés ou si vous ne pouvez pas accéder à MONTALENT ou à CORE.</a:t>
            </a:r>
            <a:endParaRPr lang="fr-CA" altLang="en-US" sz="800" i="0" u="none"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22</a:t>
            </a:fld>
            <a:endParaRPr lang="en-US"/>
          </a:p>
        </p:txBody>
      </p:sp>
    </p:spTree>
    <p:extLst>
      <p:ext uri="{BB962C8B-B14F-4D97-AF65-F5344CB8AC3E}">
        <p14:creationId xmlns:p14="http://schemas.microsoft.com/office/powerpoint/2010/main" val="1054655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tLang="en-US" sz="800" i="0" u="none" dirty="0">
                <a:latin typeface="Arial" panose="020B0604020202020204" pitchFamily="34" charset="0"/>
              </a:rPr>
              <a:t>Authentifier votre adresse courriel vous donne accès à ce qui suit :</a:t>
            </a:r>
          </a:p>
          <a:p>
            <a:endParaRPr lang="fr-FR" altLang="en-US" sz="800" i="0" u="none" dirty="0">
              <a:latin typeface="Arial" panose="020B0604020202020204" pitchFamily="34" charset="0"/>
            </a:endParaRPr>
          </a:p>
          <a:p>
            <a:r>
              <a:rPr lang="fr-FR" altLang="en-US" sz="800" i="0" u="none" dirty="0">
                <a:latin typeface="Arial" panose="020B0604020202020204" pitchFamily="34" charset="0"/>
              </a:rPr>
              <a:t>CORE : C’est le site Web interne de notre personnel. Vous y trouverez de l’information utile sur des sujets comme la paie et les avantages sociaux, des mises à jour organisationnelles importantes, etc.</a:t>
            </a:r>
          </a:p>
          <a:p>
            <a:endParaRPr lang="fr-FR" altLang="en-US" sz="800" i="0" u="none" dirty="0">
              <a:latin typeface="Arial" panose="020B0604020202020204" pitchFamily="34" charset="0"/>
            </a:endParaRPr>
          </a:p>
          <a:p>
            <a:r>
              <a:rPr lang="fr-FR" altLang="en-US" sz="800" i="0" u="none" dirty="0">
                <a:latin typeface="Arial" panose="020B0604020202020204" pitchFamily="34" charset="0"/>
              </a:rPr>
              <a:t>2. MONTALENT : Vous devez suivre des formations générales obligatoires pour vous aider à exécuter vos activités en toute sécurité et en conformité des exigences législatives ainsi que des politiques et lignes directrices de l’organisation.</a:t>
            </a:r>
          </a:p>
          <a:p>
            <a:endParaRPr lang="fr-FR" altLang="en-US" sz="800" i="0" u="none" dirty="0">
              <a:latin typeface="Arial" panose="020B0604020202020204" pitchFamily="34" charset="0"/>
            </a:endParaRPr>
          </a:p>
          <a:p>
            <a:r>
              <a:rPr lang="fr-FR" altLang="en-US" sz="800" i="0" u="none" dirty="0">
                <a:latin typeface="Arial" panose="020B0604020202020204" pitchFamily="34" charset="0"/>
              </a:rPr>
              <a:t> MONTALENT vous offre une vaste sélection de formations à l’appui de votre rôle actuel et de votre perfectionnement professionnel.</a:t>
            </a:r>
          </a:p>
          <a:p>
            <a:endParaRPr lang="en-US" altLang="en-US" sz="800" i="0" u="none"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23</a:t>
            </a:fld>
            <a:endParaRPr lang="en-US"/>
          </a:p>
        </p:txBody>
      </p:sp>
    </p:spTree>
    <p:extLst>
      <p:ext uri="{BB962C8B-B14F-4D97-AF65-F5344CB8AC3E}">
        <p14:creationId xmlns:p14="http://schemas.microsoft.com/office/powerpoint/2010/main" val="2213168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AVIS IMPORTANT :</a:t>
            </a:r>
          </a:p>
          <a:p>
            <a:r>
              <a:rPr lang="fr-FR" sz="1200" b="0" i="0" kern="1200" dirty="0">
                <a:solidFill>
                  <a:schemeClr val="tx1"/>
                </a:solidFill>
                <a:effectLst/>
                <a:latin typeface="+mn-lt"/>
                <a:ea typeface="+mn-ea"/>
                <a:cs typeface="+mn-cs"/>
              </a:rPr>
              <a:t>VEUILLEZ INFORMER LE PERSONNEL QUE DES CHANGEMENTS AU PROGRAMME D’AVANTAGES SOCIAUX ENTRERONT EN VIGUEUR LE 1</a:t>
            </a:r>
            <a:r>
              <a:rPr lang="fr-FR" sz="1200" b="0" i="0" kern="1200" baseline="30000" dirty="0">
                <a:solidFill>
                  <a:schemeClr val="tx1"/>
                </a:solidFill>
                <a:effectLst/>
                <a:latin typeface="+mn-lt"/>
                <a:ea typeface="+mn-ea"/>
                <a:cs typeface="+mn-cs"/>
              </a:rPr>
              <a:t>ER</a:t>
            </a:r>
            <a:r>
              <a:rPr lang="fr-FR" sz="1200" b="0" i="0" kern="1200" dirty="0">
                <a:solidFill>
                  <a:schemeClr val="tx1"/>
                </a:solidFill>
                <a:effectLst/>
                <a:latin typeface="+mn-lt"/>
                <a:ea typeface="+mn-ea"/>
                <a:cs typeface="+mn-cs"/>
              </a:rPr>
              <a:t> JANVIER 2024. Pour connaître l’ampleur des modifications, veuillez consulter le matériel de communication et les présentations connexes.</a:t>
            </a:r>
          </a:p>
          <a:p>
            <a:pPr algn="l" rtl="0"/>
            <a:endParaRPr lang="fr-ca" b="0" i="0" u="none" baseline="0" dirty="0">
              <a:latin typeface="Arial" panose="020B0604020202020204" pitchFamily="34" charset="0"/>
            </a:endParaRPr>
          </a:p>
          <a:p>
            <a:pPr algn="l" rtl="0"/>
            <a:r>
              <a:rPr lang="fr-ca" b="0" i="0" u="none" baseline="0" dirty="0">
                <a:latin typeface="Arial" panose="020B0604020202020204" pitchFamily="34" charset="0"/>
              </a:rPr>
              <a:t>Les déductions peuvent se faire directement sur votre paie.</a:t>
            </a:r>
            <a:endParaRPr lang="fr-ca" altLang="en-US" dirty="0">
              <a:latin typeface="Arial" panose="020B0604020202020204" pitchFamily="34" charset="0"/>
            </a:endParaRPr>
          </a:p>
          <a:p>
            <a:pPr algn="l" rtl="0"/>
            <a:r>
              <a:rPr lang="fr-ca" b="0" i="0" u="none" baseline="0" dirty="0">
                <a:latin typeface="Arial" panose="020B0604020202020204" pitchFamily="34" charset="0"/>
              </a:rPr>
              <a:t>Tous les régimes sont administrés par la Canada Vie.</a:t>
            </a:r>
            <a:endParaRPr lang="fr-ca" altLang="en-US" dirty="0">
              <a:latin typeface="Arial" panose="020B0604020202020204" pitchFamily="34" charset="0"/>
            </a:endParaRPr>
          </a:p>
          <a:p>
            <a:endParaRPr lang="fr-ca" altLang="en-US" dirty="0">
              <a:latin typeface="Arial" panose="020B0604020202020204" pitchFamily="34" charset="0"/>
            </a:endParaRPr>
          </a:p>
          <a:p>
            <a:pPr algn="l" rtl="0"/>
            <a:r>
              <a:rPr lang="fr-ca" b="0" i="0" u="none" baseline="0" dirty="0">
                <a:latin typeface="Arial" panose="020B0604020202020204" pitchFamily="34" charset="0"/>
              </a:rPr>
              <a:t>Pour de plus amples renseignements, communiquez avec le service à la clientèle au 1‑800‑724‑3402.</a:t>
            </a:r>
          </a:p>
        </p:txBody>
      </p:sp>
      <p:sp>
        <p:nvSpPr>
          <p:cNvPr id="4" name="Slide Number Placeholder 3"/>
          <p:cNvSpPr>
            <a:spLocks noGrp="1"/>
          </p:cNvSpPr>
          <p:nvPr>
            <p:ph type="sldNum" sz="quarter" idx="10"/>
          </p:nvPr>
        </p:nvSpPr>
        <p:spPr/>
        <p:txBody>
          <a:bodyPr/>
          <a:lstStyle/>
          <a:p>
            <a:pPr algn="l" rtl="0"/>
            <a:fld id="{B924AFA1-F5D3-4A47-AC31-E26E79B50DC5}" type="slidenum">
              <a:rPr/>
              <a:t>24</a:t>
            </a:fld>
            <a:endParaRPr lang="fr-ca"/>
          </a:p>
        </p:txBody>
      </p:sp>
    </p:spTree>
    <p:extLst>
      <p:ext uri="{BB962C8B-B14F-4D97-AF65-F5344CB8AC3E}">
        <p14:creationId xmlns:p14="http://schemas.microsoft.com/office/powerpoint/2010/main" val="1444236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AVIS IMPORTANT :</a:t>
            </a:r>
          </a:p>
          <a:p>
            <a:r>
              <a:rPr lang="fr-FR" sz="1200" b="0" i="0" kern="1200" dirty="0">
                <a:solidFill>
                  <a:schemeClr val="tx1"/>
                </a:solidFill>
                <a:effectLst/>
                <a:latin typeface="+mn-lt"/>
                <a:ea typeface="+mn-ea"/>
                <a:cs typeface="+mn-cs"/>
              </a:rPr>
              <a:t>VEUILLEZ INFORMER LE PERSONNEL QUE DES CHANGEMENTS AU PROGRAMME D’AVANTAGES SOCIAUX ENTRERONT EN VIGUEUR LE 1</a:t>
            </a:r>
            <a:r>
              <a:rPr lang="fr-FR" sz="1200" b="0" i="0" kern="1200" baseline="30000" dirty="0">
                <a:solidFill>
                  <a:schemeClr val="tx1"/>
                </a:solidFill>
                <a:effectLst/>
                <a:latin typeface="+mn-lt"/>
                <a:ea typeface="+mn-ea"/>
                <a:cs typeface="+mn-cs"/>
              </a:rPr>
              <a:t>ER</a:t>
            </a:r>
            <a:r>
              <a:rPr lang="fr-FR" sz="1200" b="0" i="0" kern="1200" dirty="0">
                <a:solidFill>
                  <a:schemeClr val="tx1"/>
                </a:solidFill>
                <a:effectLst/>
                <a:latin typeface="+mn-lt"/>
                <a:ea typeface="+mn-ea"/>
                <a:cs typeface="+mn-cs"/>
              </a:rPr>
              <a:t> JANVIER 2024. Pour connaître l’ampleur des modifications, veuillez consulter le matériel de communication et les présentations connexes.</a:t>
            </a:r>
          </a:p>
          <a:p>
            <a:endParaRPr lang="fr-ca" b="0" i="0" u="none" baseline="0" dirty="0">
              <a:latin typeface="Arial" panose="020B0604020202020204" pitchFamily="34" charset="0"/>
              <a:cs typeface="Arial" panose="020B0604020202020204" pitchFamily="34" charset="0"/>
            </a:endParaRPr>
          </a:p>
          <a:p>
            <a:r>
              <a:rPr lang="fr-ca" b="0" i="0" u="none" baseline="0" dirty="0">
                <a:latin typeface="Arial" panose="020B0604020202020204" pitchFamily="34" charset="0"/>
                <a:cs typeface="Arial" panose="020B0604020202020204" pitchFamily="34" charset="0"/>
              </a:rPr>
              <a:t>Tous les employés à temps plein des SBMFC doivent obligatoirement participer au régime de retraite.</a:t>
            </a:r>
            <a:r>
              <a:rPr lang="fr-CA" b="0" i="0" u="none" baseline="0" dirty="0">
                <a:latin typeface="Arial" panose="020B0604020202020204" pitchFamily="34" charset="0"/>
                <a:cs typeface="Arial" panose="020B0604020202020204" pitchFamily="34" charset="0"/>
              </a:rPr>
              <a:t> </a:t>
            </a:r>
            <a:r>
              <a:rPr lang="fr-ca" b="0" i="0" u="none" baseline="0" dirty="0">
                <a:latin typeface="Arial" panose="020B0604020202020204" pitchFamily="34" charset="0"/>
                <a:cs typeface="Arial" panose="020B0604020202020204" pitchFamily="34" charset="0"/>
              </a:rPr>
              <a:t>Il s’agit d’un régime de retraite à prestations déterminées, grâce</a:t>
            </a:r>
            <a:r>
              <a:rPr lang="fr-ca" b="0" i="0" u="none" dirty="0">
                <a:latin typeface="Arial" panose="020B0604020202020204" pitchFamily="34" charset="0"/>
                <a:cs typeface="Arial" panose="020B0604020202020204" pitchFamily="34" charset="0"/>
              </a:rPr>
              <a:t> auquel </a:t>
            </a:r>
            <a:r>
              <a:rPr lang="fr-ca" dirty="0">
                <a:latin typeface="Arial" panose="020B0604020202020204" pitchFamily="34" charset="0"/>
                <a:cs typeface="Arial" panose="020B0604020202020204" pitchFamily="34" charset="0"/>
              </a:rPr>
              <a:t>vous recevrez une rente </a:t>
            </a:r>
            <a:r>
              <a:rPr lang="fr-ca" b="0" i="0" u="none" baseline="0" dirty="0">
                <a:latin typeface="Arial" panose="020B0604020202020204" pitchFamily="34" charset="0"/>
                <a:cs typeface="Arial" panose="020B0604020202020204" pitchFamily="34" charset="0"/>
              </a:rPr>
              <a:t>jusqu’à votre décès, qui pourra </a:t>
            </a:r>
            <a:r>
              <a:rPr lang="fr-ca" dirty="0">
                <a:latin typeface="Arial" panose="020B0604020202020204" pitchFamily="34" charset="0"/>
                <a:cs typeface="Arial" panose="020B0604020202020204" pitchFamily="34" charset="0"/>
              </a:rPr>
              <a:t>être par la suite versée à </a:t>
            </a:r>
            <a:r>
              <a:rPr lang="fr-ca" b="0" i="0" u="none" baseline="0" dirty="0">
                <a:latin typeface="Arial" panose="020B0604020202020204" pitchFamily="34" charset="0"/>
                <a:cs typeface="Arial" panose="020B0604020202020204" pitchFamily="34" charset="0"/>
              </a:rPr>
              <a:t>votre conjoint.</a:t>
            </a:r>
            <a:r>
              <a:rPr lang="fr-CA" b="0" i="0" u="none" baseline="0" dirty="0">
                <a:latin typeface="Arial" panose="020B0604020202020204" pitchFamily="34" charset="0"/>
                <a:cs typeface="Arial" panose="020B0604020202020204" pitchFamily="34" charset="0"/>
              </a:rPr>
              <a:t> </a:t>
            </a:r>
            <a:endParaRPr lang="fr-ca" b="0" i="0" u="none" baseline="0" dirty="0">
              <a:latin typeface="Arial" panose="020B0604020202020204" pitchFamily="34" charset="0"/>
              <a:cs typeface="Arial" panose="020B0604020202020204" pitchFamily="34" charset="0"/>
            </a:endParaRPr>
          </a:p>
          <a:p>
            <a:endParaRPr lang="fr-ca" altLang="en-US" i="0" baseline="0" dirty="0">
              <a:latin typeface="Arial" panose="020B0604020202020204" pitchFamily="34" charset="0"/>
              <a:cs typeface="Arial" panose="020B0604020202020204" pitchFamily="34" charset="0"/>
            </a:endParaRPr>
          </a:p>
          <a:p>
            <a:endParaRPr lang="fr-ca" altLang="en-US" i="0" dirty="0">
              <a:latin typeface="Arial" panose="020B0604020202020204" pitchFamily="34" charset="0"/>
              <a:cs typeface="Arial" panose="020B0604020202020204" pitchFamily="34" charset="0"/>
            </a:endParaRPr>
          </a:p>
          <a:p>
            <a:pPr algn="l" rtl="0"/>
            <a:r>
              <a:rPr lang="fr-ca" b="0" i="0" u="none" baseline="0" dirty="0">
                <a:latin typeface="Arial" panose="020B0604020202020204" pitchFamily="34" charset="0"/>
                <a:cs typeface="Arial" panose="020B0604020202020204" pitchFamily="34" charset="0"/>
              </a:rPr>
              <a:t>CORE – Pour plus de renseignements : https://www.cfmws-sbmfc.com/sites/intranet-cfmws/human-resources/SitePageModern/2187/my-pension</a:t>
            </a:r>
          </a:p>
        </p:txBody>
      </p:sp>
      <p:sp>
        <p:nvSpPr>
          <p:cNvPr id="4" name="Slide Number Placeholder 3"/>
          <p:cNvSpPr>
            <a:spLocks noGrp="1"/>
          </p:cNvSpPr>
          <p:nvPr>
            <p:ph type="sldNum" sz="quarter" idx="10"/>
          </p:nvPr>
        </p:nvSpPr>
        <p:spPr/>
        <p:txBody>
          <a:bodyPr/>
          <a:lstStyle/>
          <a:p>
            <a:pPr algn="l" rtl="0"/>
            <a:fld id="{B924AFA1-F5D3-4A47-AC31-E26E79B50DC5}" type="slidenum">
              <a:rPr/>
              <a:t>25</a:t>
            </a:fld>
            <a:endParaRPr lang="fr-ca"/>
          </a:p>
        </p:txBody>
      </p:sp>
    </p:spTree>
    <p:extLst>
      <p:ext uri="{BB962C8B-B14F-4D97-AF65-F5344CB8AC3E}">
        <p14:creationId xmlns:p14="http://schemas.microsoft.com/office/powerpoint/2010/main" val="418568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00550"/>
            <a:ext cx="6096000" cy="3600450"/>
          </a:xfrm>
        </p:spPr>
        <p:txBody>
          <a:bodyPr/>
          <a:lstStyle/>
          <a:p>
            <a:pPr algn="l" rtl="0" fontAlgn="base"/>
            <a:r>
              <a:rPr lang="fr-CA" b="0" i="0" dirty="0">
                <a:solidFill>
                  <a:srgbClr val="000000"/>
                </a:solidFill>
                <a:effectLst/>
                <a:highlight>
                  <a:srgbClr val="FFFFFF"/>
                </a:highlight>
                <a:latin typeface="Arial" panose="020B0604020202020204" pitchFamily="34" charset="0"/>
                <a:cs typeface="Arial" panose="020B0604020202020204" pitchFamily="34" charset="0"/>
              </a:rPr>
              <a:t>Le portail du régime de retraite des SBMFC, un site Web convivial facile à utiliser, vous permettra :</a:t>
            </a:r>
          </a:p>
          <a:p>
            <a:pPr algn="l" rtl="0" fontAlgn="base"/>
            <a:endParaRPr lang="fr-CA" b="0" i="0" dirty="0">
              <a:solidFill>
                <a:srgbClr val="000000"/>
              </a:solidFill>
              <a:effectLst/>
              <a:highlight>
                <a:srgbClr val="FFFFFF"/>
              </a:highligh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fr-CA" b="0" i="0" dirty="0">
                <a:solidFill>
                  <a:srgbClr val="000000"/>
                </a:solidFill>
                <a:effectLst/>
                <a:highlight>
                  <a:srgbClr val="FFFFFF"/>
                </a:highlight>
                <a:latin typeface="Arial" panose="020B0604020202020204" pitchFamily="34" charset="0"/>
                <a:cs typeface="Arial" panose="020B0604020202020204" pitchFamily="34" charset="0"/>
              </a:rPr>
              <a:t> de vérifier vos renseignements de retraite personnels;</a:t>
            </a:r>
          </a:p>
          <a:p>
            <a:pPr algn="l" rtl="0" fontAlgn="base">
              <a:buFont typeface="Arial" panose="020B0604020202020204" pitchFamily="34" charset="0"/>
              <a:buChar char="•"/>
            </a:pPr>
            <a:r>
              <a:rPr lang="fr-CA" b="0" i="0" dirty="0">
                <a:solidFill>
                  <a:srgbClr val="000000"/>
                </a:solidFill>
                <a:effectLst/>
                <a:highlight>
                  <a:srgbClr val="FFFFFF"/>
                </a:highlight>
                <a:latin typeface="Arial" panose="020B0604020202020204" pitchFamily="34" charset="0"/>
                <a:cs typeface="Arial" panose="020B0604020202020204" pitchFamily="34" charset="0"/>
              </a:rPr>
              <a:t> de désigner votre bénéficiaire en ligne avant votre retraite;</a:t>
            </a:r>
          </a:p>
          <a:p>
            <a:pPr algn="l" rtl="0" fontAlgn="base">
              <a:buFont typeface="Arial" panose="020B0604020202020204" pitchFamily="34" charset="0"/>
              <a:buChar char="•"/>
            </a:pPr>
            <a:r>
              <a:rPr lang="fr-CA" b="0" i="0" dirty="0">
                <a:solidFill>
                  <a:srgbClr val="000000"/>
                </a:solidFill>
                <a:effectLst/>
                <a:highlight>
                  <a:srgbClr val="FFFFFF"/>
                </a:highlight>
                <a:latin typeface="Arial" panose="020B0604020202020204" pitchFamily="34" charset="0"/>
                <a:cs typeface="Arial" panose="020B0604020202020204" pitchFamily="34" charset="0"/>
              </a:rPr>
              <a:t> d’accéder à l’information sur le régime de retraite;</a:t>
            </a:r>
          </a:p>
          <a:p>
            <a:pPr algn="l" rtl="0" fontAlgn="base">
              <a:buFont typeface="Arial" panose="020B0604020202020204" pitchFamily="34" charset="0"/>
              <a:buChar char="•"/>
            </a:pPr>
            <a:r>
              <a:rPr lang="fr-CA" b="0" i="0" dirty="0">
                <a:solidFill>
                  <a:srgbClr val="000000"/>
                </a:solidFill>
                <a:effectLst/>
                <a:highlight>
                  <a:srgbClr val="FFFFFF"/>
                </a:highlight>
                <a:latin typeface="Arial" panose="020B0604020202020204" pitchFamily="34" charset="0"/>
                <a:cs typeface="Arial" panose="020B0604020202020204" pitchFamily="34" charset="0"/>
              </a:rPr>
              <a:t> d’examiner vos relevés de pension annuels récents;</a:t>
            </a:r>
          </a:p>
          <a:p>
            <a:pPr algn="l" rtl="0" fontAlgn="base">
              <a:buFont typeface="Arial" panose="020B0604020202020204" pitchFamily="34" charset="0"/>
              <a:buChar char="•"/>
            </a:pPr>
            <a:r>
              <a:rPr lang="fr-CA" b="0" i="0" dirty="0">
                <a:solidFill>
                  <a:srgbClr val="000000"/>
                </a:solidFill>
                <a:effectLst/>
                <a:highlight>
                  <a:srgbClr val="FFFFFF"/>
                </a:highlight>
                <a:latin typeface="Arial" panose="020B0604020202020204" pitchFamily="34" charset="0"/>
                <a:cs typeface="Arial" panose="020B0604020202020204" pitchFamily="34" charset="0"/>
              </a:rPr>
              <a:t> pour une partie des participantes et participants actifs du régime, d’estimer votre rente de retraite en fonction de différentes dates de départ à la retraite et de faire des comparaisons;</a:t>
            </a:r>
          </a:p>
          <a:p>
            <a:pPr algn="l" rtl="0" fontAlgn="base">
              <a:buFont typeface="Arial" panose="020B0604020202020204" pitchFamily="34" charset="0"/>
              <a:buChar char="•"/>
            </a:pPr>
            <a:r>
              <a:rPr lang="fr-CA" b="0" i="0" dirty="0">
                <a:solidFill>
                  <a:srgbClr val="000000"/>
                </a:solidFill>
                <a:effectLst/>
                <a:highlight>
                  <a:srgbClr val="FFFFFF"/>
                </a:highlight>
                <a:latin typeface="Arial" panose="020B0604020202020204" pitchFamily="34" charset="0"/>
                <a:cs typeface="Arial" panose="020B0604020202020204" pitchFamily="34" charset="0"/>
              </a:rPr>
              <a:t> d’accéder aux formulaires de retraite utiles.</a:t>
            </a:r>
          </a:p>
          <a:p>
            <a:endParaRPr lang="fr-CA" altLang="en-US" b="0" i="0" u="none" dirty="0">
              <a:solidFill>
                <a:srgbClr val="000000"/>
              </a:solidFill>
              <a:effectLst/>
              <a:highlight>
                <a:srgbClr val="FFFFFF"/>
              </a:highlight>
              <a:latin typeface="Arial" panose="020B0604020202020204" pitchFamily="34" charset="0"/>
              <a:cs typeface="Arial" panose="020B0604020202020204" pitchFamily="34" charset="0"/>
            </a:endParaRPr>
          </a:p>
          <a:p>
            <a:r>
              <a:rPr lang="fr-CA" altLang="en-US" b="0" i="0" u="none" dirty="0">
                <a:solidFill>
                  <a:srgbClr val="000000"/>
                </a:solidFill>
                <a:effectLst/>
                <a:highlight>
                  <a:srgbClr val="FFFFFF"/>
                </a:highlight>
                <a:latin typeface="Arial" panose="020B0604020202020204" pitchFamily="34" charset="0"/>
                <a:cs typeface="Arial" panose="020B0604020202020204" pitchFamily="34" charset="0"/>
              </a:rPr>
              <a:t>Vous y aurez accès après que vos premières cotisations de retraite auront été transmises à l’administrateur du régime (délai d’environ 30 jours). Vous recevrez alors un rappel du module Intégration de vous connecter au portail et de désigner votre bénéficiaire.</a:t>
            </a:r>
          </a:p>
          <a:p>
            <a:endParaRPr lang="fr-CA" altLang="en-US" sz="1200" i="1" u="sng" dirty="0">
              <a:latin typeface="Arial" panose="020B0604020202020204" pitchFamily="34" charset="0"/>
              <a:cs typeface="Arial" panose="020B0604020202020204" pitchFamily="34" charset="0"/>
            </a:endParaRPr>
          </a:p>
          <a:p>
            <a:r>
              <a:rPr lang="fr-CA" altLang="en-US" sz="1200" i="0" u="none" dirty="0">
                <a:latin typeface="Arial"/>
                <a:cs typeface="Arial"/>
              </a:rPr>
              <a:t>Accès au portail : Créez votre compte en cliquant sur le lien « Portail du régime de retraite des SBMFC » qui trouve dans CORE </a:t>
            </a:r>
            <a:r>
              <a:rPr lang="en-US" dirty="0">
                <a:latin typeface="Arial"/>
              </a:rPr>
              <a:t>&gt; </a:t>
            </a:r>
            <a:r>
              <a:rPr lang="fr-CA" altLang="en-US" sz="1200" i="0" u="none" dirty="0">
                <a:latin typeface="Arial"/>
                <a:cs typeface="Arial"/>
              </a:rPr>
              <a:t>Les essentiels </a:t>
            </a:r>
            <a:r>
              <a:rPr lang="en-US" dirty="0">
                <a:latin typeface="Arial"/>
              </a:rPr>
              <a:t>&gt; </a:t>
            </a:r>
            <a:r>
              <a:rPr lang="fr-CA" altLang="en-US" sz="1200" i="0" u="none" dirty="0">
                <a:latin typeface="Arial"/>
                <a:cs typeface="Arial"/>
              </a:rPr>
              <a:t>Ma carrière </a:t>
            </a:r>
            <a:r>
              <a:rPr lang="en-US" dirty="0">
                <a:latin typeface="Arial"/>
              </a:rPr>
              <a:t>&gt; </a:t>
            </a:r>
            <a:r>
              <a:rPr lang="fr-CA" altLang="en-US" sz="1200" i="0" u="none" dirty="0">
                <a:latin typeface="Arial"/>
                <a:cs typeface="Arial"/>
              </a:rPr>
              <a:t>Mon régime de retraite. L’authentification </a:t>
            </a:r>
            <a:r>
              <a:rPr lang="fr-CA" altLang="en-US" sz="1200" i="0" u="none" dirty="0" err="1">
                <a:latin typeface="Arial"/>
                <a:cs typeface="Arial"/>
              </a:rPr>
              <a:t>multifacteur</a:t>
            </a:r>
            <a:r>
              <a:rPr lang="fr-CA" altLang="en-US" sz="1200" i="0" u="none" dirty="0">
                <a:latin typeface="Arial"/>
                <a:cs typeface="Arial"/>
              </a:rPr>
              <a:t> pourrait être requise.</a:t>
            </a:r>
          </a:p>
          <a:p>
            <a:endParaRPr lang="fr-CA" altLang="en-US" sz="1200" i="0" u="none" dirty="0">
              <a:latin typeface="Arial" panose="020B0604020202020204" pitchFamily="34" charset="0"/>
              <a:cs typeface="Arial" panose="020B0604020202020204" pitchFamily="34" charset="0"/>
            </a:endParaRPr>
          </a:p>
          <a:p>
            <a:r>
              <a:rPr lang="fr-CA" altLang="en-US" sz="1200" i="1" u="sng" dirty="0">
                <a:latin typeface="Arial"/>
                <a:cs typeface="Arial"/>
              </a:rPr>
              <a:t>Note à la personne présentatrice</a:t>
            </a:r>
            <a:r>
              <a:rPr lang="fr-CA" altLang="en-US" sz="1200" i="1" dirty="0">
                <a:latin typeface="Arial"/>
                <a:cs typeface="Arial"/>
              </a:rPr>
              <a:t> : Mentionnez le webinaire enregistré offrant une démonstration du portail, qui pourra aider le personnel lors de la désignation de leur bénéficiaire ou de l’utilisation de l’estimateur de rente (disponible au printemps 2025).</a:t>
            </a:r>
          </a:p>
        </p:txBody>
      </p:sp>
      <p:sp>
        <p:nvSpPr>
          <p:cNvPr id="4" name="Slide Number Placeholder 3"/>
          <p:cNvSpPr>
            <a:spLocks noGrp="1"/>
          </p:cNvSpPr>
          <p:nvPr>
            <p:ph type="sldNum" sz="quarter" idx="10"/>
          </p:nvPr>
        </p:nvSpPr>
        <p:spPr/>
        <p:txBody>
          <a:bodyPr/>
          <a:lstStyle/>
          <a:p>
            <a:fld id="{B924AFA1-F5D3-4A47-AC31-E26E79B50DC5}" type="slidenum">
              <a:rPr lang="en-US" smtClean="0"/>
              <a:t>26</a:t>
            </a:fld>
            <a:endParaRPr lang="en-US" dirty="0"/>
          </a:p>
        </p:txBody>
      </p:sp>
    </p:spTree>
    <p:extLst>
      <p:ext uri="{BB962C8B-B14F-4D97-AF65-F5344CB8AC3E}">
        <p14:creationId xmlns:p14="http://schemas.microsoft.com/office/powerpoint/2010/main" val="1441849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ct val="0"/>
              </a:spcBef>
              <a:spcAft>
                <a:spcPct val="0"/>
              </a:spcAft>
              <a:defRPr/>
            </a:pPr>
            <a:endParaRPr lang="fr-CA" dirty="0"/>
          </a:p>
          <a:p>
            <a:r>
              <a:rPr lang="fr-FR" sz="1200" b="0" i="0" kern="1200" dirty="0">
                <a:solidFill>
                  <a:schemeClr val="tx1"/>
                </a:solidFill>
                <a:effectLst/>
                <a:latin typeface="+mn-lt"/>
                <a:ea typeface="+mn-ea"/>
                <a:cs typeface="+mn-cs"/>
              </a:rPr>
              <a:t>AVIS IMPORTANT :</a:t>
            </a:r>
          </a:p>
          <a:p>
            <a:r>
              <a:rPr lang="fr-FR" sz="1200" b="0" i="0" kern="1200" dirty="0">
                <a:solidFill>
                  <a:schemeClr val="tx1"/>
                </a:solidFill>
                <a:effectLst/>
                <a:latin typeface="+mn-lt"/>
                <a:ea typeface="+mn-ea"/>
                <a:cs typeface="+mn-cs"/>
              </a:rPr>
              <a:t>VEUILLEZ INFORMER LE PERSONNEL QUE DES CHANGEMENTS AU PROGRAMME D’AVANTAGES SOCIAUX ENTRERONT EN VIGUEUR LE 1</a:t>
            </a:r>
            <a:r>
              <a:rPr lang="fr-FR" sz="1200" b="0" i="0" kern="1200" baseline="30000" dirty="0">
                <a:solidFill>
                  <a:schemeClr val="tx1"/>
                </a:solidFill>
                <a:effectLst/>
                <a:latin typeface="+mn-lt"/>
                <a:ea typeface="+mn-ea"/>
                <a:cs typeface="+mn-cs"/>
              </a:rPr>
              <a:t>ER</a:t>
            </a:r>
            <a:r>
              <a:rPr lang="fr-FR" sz="1200" b="0" i="0" kern="1200" dirty="0">
                <a:solidFill>
                  <a:schemeClr val="tx1"/>
                </a:solidFill>
                <a:effectLst/>
                <a:latin typeface="+mn-lt"/>
                <a:ea typeface="+mn-ea"/>
                <a:cs typeface="+mn-cs"/>
              </a:rPr>
              <a:t> JANVIER 2024. Pour connaître l’ampleur des modifications, veuillez consulter le matériel de communication et les présentations connexes.</a:t>
            </a:r>
          </a:p>
          <a:p>
            <a:endParaRPr lang="fr-FR" sz="1200" b="0" i="0" kern="1200" dirty="0">
              <a:solidFill>
                <a:schemeClr val="tx1"/>
              </a:solidFill>
              <a:effectLst/>
              <a:latin typeface="+mn-lt"/>
              <a:ea typeface="+mn-ea"/>
              <a:cs typeface="+mn-cs"/>
            </a:endParaRPr>
          </a:p>
          <a:p>
            <a:endParaRPr lang="fr-FR" sz="1200" b="0" i="0" kern="1200" dirty="0">
              <a:solidFill>
                <a:schemeClr val="tx1"/>
              </a:solidFill>
              <a:effectLst/>
              <a:latin typeface="+mn-lt"/>
              <a:ea typeface="+mn-ea"/>
              <a:cs typeface="+mn-cs"/>
            </a:endParaRPr>
          </a:p>
          <a:p>
            <a:pPr eaLnBrk="1" fontAlgn="auto" hangingPunct="1">
              <a:spcBef>
                <a:spcPct val="0"/>
              </a:spcBef>
              <a:spcAft>
                <a:spcPct val="0"/>
              </a:spcAft>
              <a:defRPr/>
            </a:pPr>
            <a:r>
              <a:rPr lang="fr-CA" dirty="0"/>
              <a:t>Le Personnel des fonds non publics, Forces canadiennes offre une gamme d’avantages sociaux à ses employés à temps plein et à leurs familles par l’entremise de la Canada Vie.  </a:t>
            </a:r>
          </a:p>
          <a:p>
            <a:pPr marL="457200" indent="-457200">
              <a:spcBef>
                <a:spcPct val="0"/>
              </a:spcBef>
              <a:spcAft>
                <a:spcPct val="0"/>
              </a:spcAft>
              <a:buFont typeface="Arial" panose="020B0604020202020204" pitchFamily="34" charset="0"/>
              <a:buChar char="•"/>
              <a:defRPr/>
            </a:pPr>
            <a:r>
              <a:rPr lang="fr-CA" baseline="0" dirty="0"/>
              <a:t>Notre régime de soins de santé vous couvre, vous et les membres de votre famille, pour les dépenses admissibles, notamment celles liées aux </a:t>
            </a:r>
            <a:r>
              <a:rPr lang="fr-CA" dirty="0"/>
              <a:t>praticiens paramédicaux, </a:t>
            </a:r>
            <a:r>
              <a:rPr lang="fr-CA" baseline="0" dirty="0"/>
              <a:t>aux frais de médicaments sur ordonnance et aux soins de la vue. Il comprend aussi l’Assistance médicale globale pour les occasions où vous voyagez.  </a:t>
            </a:r>
          </a:p>
          <a:p>
            <a:pPr marL="457200" indent="-457200" eaLnBrk="1" fontAlgn="auto" hangingPunct="1">
              <a:spcBef>
                <a:spcPct val="0"/>
              </a:spcBef>
              <a:spcAft>
                <a:spcPct val="0"/>
              </a:spcAft>
              <a:buFont typeface="Arial" panose="020B0604020202020204" pitchFamily="34" charset="0"/>
              <a:buChar char="•"/>
              <a:defRPr/>
            </a:pPr>
            <a:r>
              <a:rPr lang="fr-CA" baseline="0" dirty="0"/>
              <a:t>Notre régime de soins dentaires vous couvre, vous et les membres de votre famille, pour les services admissibles qui visent à maintenir ou à rétablir la santé de vos dents et de vos gencives.  </a:t>
            </a:r>
          </a:p>
          <a:p>
            <a:pPr marL="457200" indent="-457200" eaLnBrk="1" fontAlgn="auto" hangingPunct="1">
              <a:spcBef>
                <a:spcPct val="0"/>
              </a:spcBef>
              <a:spcAft>
                <a:spcPct val="0"/>
              </a:spcAft>
              <a:buFont typeface="Arial" panose="020B0604020202020204" pitchFamily="34" charset="0"/>
              <a:buChar char="•"/>
              <a:defRPr/>
            </a:pPr>
            <a:r>
              <a:rPr lang="fr-CA" baseline="0" dirty="0"/>
              <a:t>Vous et l’employeur payez les primes de ces deux régimes à raison de 40 %/60 %.  </a:t>
            </a:r>
          </a:p>
          <a:p>
            <a:pPr marL="457200" indent="-457200" eaLnBrk="1" fontAlgn="auto" hangingPunct="1">
              <a:spcBef>
                <a:spcPct val="0"/>
              </a:spcBef>
              <a:spcAft>
                <a:spcPct val="0"/>
              </a:spcAft>
              <a:buFont typeface="Arial" panose="020B0604020202020204" pitchFamily="34" charset="0"/>
              <a:buChar char="•"/>
              <a:defRPr/>
            </a:pPr>
            <a:r>
              <a:rPr lang="fr-CA" baseline="0" dirty="0"/>
              <a:t>Il est possible d’y renoncer en fournissant une preuve de couverture d’un autre régime.</a:t>
            </a:r>
          </a:p>
          <a:p>
            <a:pPr eaLnBrk="1" fontAlgn="auto" hangingPunct="1">
              <a:spcBef>
                <a:spcPct val="0"/>
              </a:spcBef>
              <a:spcAft>
                <a:spcPct val="0"/>
              </a:spcAft>
              <a:defRPr/>
            </a:pPr>
            <a:endParaRPr lang="fr-CA" dirty="0"/>
          </a:p>
          <a:p>
            <a:pPr eaLnBrk="1" fontAlgn="auto" hangingPunct="1">
              <a:spcBef>
                <a:spcPct val="0"/>
              </a:spcBef>
              <a:spcAft>
                <a:spcPct val="0"/>
              </a:spcAft>
              <a:defRPr/>
            </a:pPr>
            <a:endParaRPr lang="fr-CA" dirty="0"/>
          </a:p>
          <a:p>
            <a:pPr eaLnBrk="1" fontAlgn="auto" hangingPunct="1">
              <a:spcBef>
                <a:spcPct val="0"/>
              </a:spcBef>
              <a:spcAft>
                <a:spcPct val="0"/>
              </a:spcAft>
              <a:defRPr/>
            </a:pPr>
            <a:r>
              <a:rPr lang="fr-CA" b="0" i="0" kern="1200" dirty="0">
                <a:solidFill>
                  <a:schemeClr val="tx1"/>
                </a:solidFill>
                <a:effectLst/>
              </a:rPr>
              <a:t>Les recrues admissibles aux avantages sociaux recevront une invitation pour remplir leur formulaire de demande d’assurance collective en ligne. Si vous êtes admissible, ne manquez pas l’invitation par courriel ou message texte. Si vous ne remplissez pas ce formulaire dans les 31 jours suivant le début de votre admissibilité, vous serez inscrit par défaut à la couverture individuelle de soins de santé et de soins dentaires. Le bénéficiaire de votre assurance vie collective sera votre succession par défaut. Une fois cette période écoulée, pour pouvoir passer à la couverture familiale, vous devrez attendre qu’il y ait un changement dans votre vie personnelle ou passer par le processus de tarification médicale pour que votre demande soit approuvée.  </a:t>
            </a:r>
          </a:p>
          <a:p>
            <a:pPr eaLnBrk="1" fontAlgn="auto" hangingPunct="1">
              <a:spcBef>
                <a:spcPct val="0"/>
              </a:spcBef>
              <a:spcAft>
                <a:spcPct val="0"/>
              </a:spcAft>
              <a:defRPr/>
            </a:pPr>
            <a:endParaRPr lang="fr-CA" b="0" i="0" kern="1200" dirty="0">
              <a:solidFill>
                <a:schemeClr val="tx1"/>
              </a:solidFill>
              <a:effectLst/>
            </a:endParaRPr>
          </a:p>
          <a:p>
            <a:pPr eaLnBrk="1" fontAlgn="auto" hangingPunct="1">
              <a:spcBef>
                <a:spcPct val="0"/>
              </a:spcBef>
              <a:spcAft>
                <a:spcPct val="0"/>
              </a:spcAft>
              <a:defRPr/>
            </a:pPr>
            <a:endParaRPr lang="fr-CA" dirty="0"/>
          </a:p>
          <a:p>
            <a:pPr eaLnBrk="1" fontAlgn="auto" hangingPunct="1">
              <a:spcBef>
                <a:spcPct val="0"/>
              </a:spcBef>
              <a:spcAft>
                <a:spcPct val="0"/>
              </a:spcAft>
              <a:defRPr/>
            </a:pPr>
            <a:r>
              <a:rPr lang="fr-CA" b="1" dirty="0">
                <a:latin typeface="Arial" panose="020B0604020202020204" pitchFamily="34" charset="0"/>
                <a:cs typeface="Arial" panose="020B0604020202020204" pitchFamily="34" charset="0"/>
              </a:rPr>
              <a:t>* Remarque : Les retenues salariales pour les avantages sociaux débuteront à votre première période de paie complète (c.-à-d. si vous commencez à travailler au milieu d’une période de paie [vendredi], les retenues ne débuteront qu’à la prochaine paie). </a:t>
            </a:r>
          </a:p>
          <a:p>
            <a:pPr eaLnBrk="1" fontAlgn="auto" hangingPunct="1">
              <a:spcBef>
                <a:spcPct val="0"/>
              </a:spcBef>
              <a:spcAft>
                <a:spcPct val="0"/>
              </a:spcAft>
              <a:defRPr/>
            </a:pPr>
            <a:endParaRPr lang="fr-CA" dirty="0">
              <a:latin typeface="Arial" panose="020B0604020202020204" pitchFamily="34" charset="0"/>
              <a:cs typeface="Arial" panose="020B0604020202020204" pitchFamily="34" charset="0"/>
            </a:endParaRPr>
          </a:p>
          <a:p>
            <a:pPr lvl="0">
              <a:spcBef>
                <a:spcPct val="0"/>
              </a:spcBef>
              <a:spcAft>
                <a:spcPct val="0"/>
              </a:spcAft>
              <a:defRPr/>
            </a:pPr>
            <a:r>
              <a:rPr lang="fr-CA" dirty="0"/>
              <a:t>CORE : Pour obtenir de plus amples renseignements sur les avantages sociaux, visitez </a:t>
            </a:r>
            <a:r>
              <a:rPr lang="fr-CA" dirty="0">
                <a:hlinkClick r:id="rId3"/>
              </a:rPr>
              <a:t>Ressources Humaines - Avantages sociaux (</a:t>
            </a:r>
            <a:r>
              <a:rPr lang="fr-CA" dirty="0" err="1">
                <a:hlinkClick r:id="rId3"/>
              </a:rPr>
              <a:t>cfmws-sbmfc.com</a:t>
            </a:r>
            <a:r>
              <a:rPr lang="fr-CA" dirty="0">
                <a:hlinkClick r:id="rId3"/>
              </a:rPr>
              <a:t>)</a:t>
            </a:r>
            <a:endParaRPr lang="fr-CA" dirty="0"/>
          </a:p>
          <a:p>
            <a:pPr eaLnBrk="1" fontAlgn="auto" hangingPunct="1">
              <a:spcBef>
                <a:spcPct val="0"/>
              </a:spcBef>
              <a:spcAft>
                <a:spcPct val="0"/>
              </a:spcAft>
              <a:defRPr/>
            </a:pPr>
            <a:endParaRPr lang="fr-CA" dirty="0">
              <a:latin typeface="Arial" panose="020B0604020202020204" pitchFamily="34" charset="0"/>
              <a:cs typeface="Arial" panose="020B0604020202020204" pitchFamily="34" charset="0"/>
            </a:endParaRPr>
          </a:p>
          <a:p>
            <a:pPr eaLnBrk="1" fontAlgn="auto" hangingPunct="1">
              <a:spcBef>
                <a:spcPct val="0"/>
              </a:spcBef>
              <a:spcAft>
                <a:spcPct val="0"/>
              </a:spcAft>
              <a:defRPr/>
            </a:pPr>
            <a:r>
              <a:rPr lang="fr-CA" dirty="0">
                <a:latin typeface="Arial" panose="020B0604020202020204" pitchFamily="34" charset="0"/>
                <a:cs typeface="Arial" panose="020B0604020202020204" pitchFamily="34" charset="0"/>
              </a:rPr>
              <a:t>Selon la situation d’emploi</a:t>
            </a:r>
          </a:p>
        </p:txBody>
      </p:sp>
      <p:sp>
        <p:nvSpPr>
          <p:cNvPr id="4" name="Slide Number Placeholder 3"/>
          <p:cNvSpPr>
            <a:spLocks noGrp="1"/>
          </p:cNvSpPr>
          <p:nvPr>
            <p:ph type="sldNum" sz="quarter" idx="10"/>
          </p:nvPr>
        </p:nvSpPr>
        <p:spPr/>
        <p:txBody>
          <a:bodyPr/>
          <a:lstStyle/>
          <a:p>
            <a:fld id="{B924AFA1-F5D3-4A47-AC31-E26E79B50DC5}" type="slidenum">
              <a:rPr lang="en-US" smtClean="0"/>
              <a:t>27</a:t>
            </a:fld>
            <a:endParaRPr lang="en-US"/>
          </a:p>
        </p:txBody>
      </p:sp>
    </p:spTree>
    <p:extLst>
      <p:ext uri="{BB962C8B-B14F-4D97-AF65-F5344CB8AC3E}">
        <p14:creationId xmlns:p14="http://schemas.microsoft.com/office/powerpoint/2010/main" val="314360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AVIS IMPORTANT :</a:t>
            </a:r>
          </a:p>
          <a:p>
            <a:r>
              <a:rPr lang="fr-FR" sz="1200" b="0" i="0" kern="1200" dirty="0">
                <a:solidFill>
                  <a:schemeClr val="tx1"/>
                </a:solidFill>
                <a:effectLst/>
                <a:latin typeface="+mn-lt"/>
                <a:ea typeface="+mn-ea"/>
                <a:cs typeface="+mn-cs"/>
              </a:rPr>
              <a:t>VEUILLEZ INFORMER LE PERSONNEL QUE DES CHANGEMENTS AU PROGRAMME D’AVANTAGES SOCIAUX ENTRERONT EN VIGUEUR LE 1</a:t>
            </a:r>
            <a:r>
              <a:rPr lang="fr-FR" sz="1200" b="0" i="0" kern="1200" baseline="30000" dirty="0">
                <a:solidFill>
                  <a:schemeClr val="tx1"/>
                </a:solidFill>
                <a:effectLst/>
                <a:latin typeface="+mn-lt"/>
                <a:ea typeface="+mn-ea"/>
                <a:cs typeface="+mn-cs"/>
              </a:rPr>
              <a:t>ER</a:t>
            </a:r>
            <a:r>
              <a:rPr lang="fr-FR" sz="1200" b="0" i="0" kern="1200" dirty="0">
                <a:solidFill>
                  <a:schemeClr val="tx1"/>
                </a:solidFill>
                <a:effectLst/>
                <a:latin typeface="+mn-lt"/>
                <a:ea typeface="+mn-ea"/>
                <a:cs typeface="+mn-cs"/>
              </a:rPr>
              <a:t> JANVIER 2024. Pour connaître l’ampleur des modifications, veuillez consulter le matériel de communication et les présentations connexes.</a:t>
            </a:r>
          </a:p>
          <a:p>
            <a:pPr algn="l" rtl="0"/>
            <a:endParaRPr lang="fr-ca" sz="1100" b="0" i="0" u="none" baseline="0" dirty="0">
              <a:latin typeface="Arial" panose="020B0604020202020204" pitchFamily="34" charset="0"/>
            </a:endParaRPr>
          </a:p>
          <a:p>
            <a:pPr algn="l" rtl="0"/>
            <a:r>
              <a:rPr lang="fr-ca" sz="1100" b="0" i="0" u="none" baseline="0" dirty="0">
                <a:latin typeface="Arial" panose="020B0604020202020204" pitchFamily="34" charset="0"/>
              </a:rPr>
              <a:t>Utilisez </a:t>
            </a:r>
            <a:r>
              <a:rPr lang="fr-ca" sz="1100" b="0" i="1" u="none" baseline="0" dirty="0">
                <a:latin typeface="Arial" panose="020B0604020202020204" pitchFamily="34" charset="0"/>
              </a:rPr>
              <a:t>Ma Canada Vie au travail </a:t>
            </a:r>
            <a:r>
              <a:rPr lang="fr-ca" sz="1100" b="0" i="0" u="none" baseline="0" dirty="0">
                <a:latin typeface="Arial" panose="020B0604020202020204" pitchFamily="34" charset="0"/>
              </a:rPr>
              <a:t>pour : </a:t>
            </a:r>
          </a:p>
          <a:p>
            <a:pPr algn="l" rtl="0"/>
            <a:r>
              <a:rPr lang="fr-ca" sz="1100" b="0" i="0" u="none" baseline="0" dirty="0">
                <a:latin typeface="Arial" panose="020B0604020202020204" pitchFamily="34" charset="0"/>
              </a:rPr>
              <a:t>présenter vos demandes de règlement en ligne pour les dépenses engagées au Canada – c’est facile et rapide;</a:t>
            </a:r>
          </a:p>
          <a:p>
            <a:endParaRPr lang="fr-ca" altLang="en-US" sz="1100" dirty="0">
              <a:latin typeface="Arial" panose="020B0604020202020204" pitchFamily="34" charset="0"/>
            </a:endParaRPr>
          </a:p>
          <a:p>
            <a:pPr algn="l" rtl="0"/>
            <a:r>
              <a:rPr lang="fr-ca" sz="1100" b="0" i="0" u="none" baseline="0" dirty="0">
                <a:latin typeface="Arial" panose="020B0604020202020204" pitchFamily="34" charset="0"/>
              </a:rPr>
              <a:t>vous inscrire au virement automatique afin de recevoir les remboursements directement dans votre compte bancaire;</a:t>
            </a:r>
          </a:p>
          <a:p>
            <a:endParaRPr lang="fr-ca" altLang="en-US" sz="1100" dirty="0">
              <a:latin typeface="Arial" panose="020B0604020202020204" pitchFamily="34" charset="0"/>
            </a:endParaRPr>
          </a:p>
          <a:p>
            <a:pPr algn="l" rtl="0"/>
            <a:r>
              <a:rPr lang="fr-ca" sz="1100" b="0" i="0" u="none" baseline="0" dirty="0">
                <a:latin typeface="Arial" panose="020B0604020202020204" pitchFamily="34" charset="0"/>
              </a:rPr>
              <a:t>accéder aux renseignements sur votre protection rapidement et facilement;</a:t>
            </a:r>
          </a:p>
          <a:p>
            <a:endParaRPr lang="fr-ca" altLang="en-US" sz="1100" dirty="0">
              <a:latin typeface="Arial" panose="020B0604020202020204" pitchFamily="34" charset="0"/>
            </a:endParaRPr>
          </a:p>
          <a:p>
            <a:pPr algn="l" rtl="0"/>
            <a:r>
              <a:rPr lang="fr-ca" sz="1100" b="0" i="0" u="none" baseline="0" dirty="0">
                <a:latin typeface="Arial" panose="020B0604020202020204" pitchFamily="34" charset="0"/>
              </a:rPr>
              <a:t>consulter et imprimer le statut de vos demandes de règlement et votre relevé Détail du règlement des 24 derniers mois. Ce relevé peut servir à coordonner les prestations avec d’autres fournisseurs d’assurance;</a:t>
            </a:r>
          </a:p>
          <a:p>
            <a:endParaRPr lang="fr-ca" altLang="en-US" sz="1100" dirty="0">
              <a:latin typeface="Arial" panose="020B0604020202020204" pitchFamily="34" charset="0"/>
            </a:endParaRPr>
          </a:p>
          <a:p>
            <a:pPr algn="l" rtl="0"/>
            <a:r>
              <a:rPr lang="fr-ca" sz="1100" b="0" i="0" u="none" baseline="0" dirty="0">
                <a:latin typeface="Arial" panose="020B0604020202020204" pitchFamily="34" charset="0"/>
              </a:rPr>
              <a:t>créer et imprimer un sommaire de l’historique de remboursement par patient ou régime. Ces documents sont approuvés aux fins d’impôts;</a:t>
            </a:r>
          </a:p>
          <a:p>
            <a:endParaRPr lang="fr-ca" altLang="en-US" sz="1100" dirty="0">
              <a:latin typeface="Arial" panose="020B0604020202020204" pitchFamily="34" charset="0"/>
            </a:endParaRPr>
          </a:p>
          <a:p>
            <a:pPr algn="l" rtl="0"/>
            <a:r>
              <a:rPr lang="fr-ca" sz="1100" b="0" i="0" u="none" baseline="0" dirty="0">
                <a:latin typeface="Arial" panose="020B0604020202020204" pitchFamily="34" charset="0"/>
              </a:rPr>
              <a:t>remplir et imprimer les formulaires de règlement personnalisés; </a:t>
            </a:r>
          </a:p>
          <a:p>
            <a:endParaRPr lang="fr-ca" altLang="en-US" sz="1100" dirty="0">
              <a:latin typeface="Arial" panose="020B0604020202020204" pitchFamily="34" charset="0"/>
            </a:endParaRPr>
          </a:p>
          <a:p>
            <a:pPr algn="l" rtl="0"/>
            <a:r>
              <a:rPr lang="fr-ca" sz="1100" b="0" i="0" u="none" baseline="0" dirty="0">
                <a:latin typeface="Arial" panose="020B0604020202020204" pitchFamily="34" charset="0"/>
              </a:rPr>
              <a:t>accéder à notre </a:t>
            </a:r>
            <a:r>
              <a:rPr lang="fr-ca" sz="1100" b="0" i="1" u="none" baseline="0" dirty="0">
                <a:latin typeface="Arial" panose="020B0604020202020204" pitchFamily="34" charset="0"/>
              </a:rPr>
              <a:t>site web Santé et mieux-être</a:t>
            </a:r>
            <a:r>
              <a:rPr lang="fr-ca" sz="1100" b="0" i="0" u="none" baseline="0" dirty="0">
                <a:latin typeface="Arial" panose="020B0604020202020204" pitchFamily="34" charset="0"/>
              </a:rPr>
              <a:t> pour vous informer sur les sujets qui vous importent;</a:t>
            </a:r>
          </a:p>
          <a:p>
            <a:endParaRPr lang="fr-ca" altLang="en-US" sz="1100" dirty="0">
              <a:latin typeface="Arial" panose="020B0604020202020204" pitchFamily="34" charset="0"/>
            </a:endParaRPr>
          </a:p>
          <a:p>
            <a:pPr algn="l" rtl="0"/>
            <a:r>
              <a:rPr lang="fr-ca" sz="1100" b="0" i="0" u="none" baseline="0" dirty="0">
                <a:latin typeface="Arial" panose="020B0604020202020204" pitchFamily="34" charset="0"/>
              </a:rPr>
              <a:t>rechercher les modalités habituelles des régimes d’assurance collective et trouver des réponses aux questions courantes.</a:t>
            </a:r>
          </a:p>
          <a:p>
            <a:endParaRPr lang="fr-ca" altLang="en-US" sz="1100" dirty="0">
              <a:latin typeface="Arial" panose="020B0604020202020204" pitchFamily="34" charset="0"/>
              <a:cs typeface="Arial" panose="020B0604020202020204" pitchFamily="34" charset="0"/>
            </a:endParaRPr>
          </a:p>
          <a:p>
            <a:pPr algn="l" rtl="0"/>
            <a:r>
              <a:rPr lang="fr-ca" sz="1100" b="0" i="1" u="sng" baseline="0" dirty="0">
                <a:latin typeface="Arial" panose="020B0604020202020204" pitchFamily="34" charset="0"/>
                <a:cs typeface="Arial" panose="020B0604020202020204" pitchFamily="34" charset="0"/>
              </a:rPr>
              <a:t>Note au formateur</a:t>
            </a:r>
            <a:r>
              <a:rPr lang="fr-ca" sz="1100" b="0" i="1" u="none" baseline="0" dirty="0">
                <a:latin typeface="Arial" panose="020B0604020202020204" pitchFamily="34" charset="0"/>
                <a:cs typeface="Arial" panose="020B0604020202020204" pitchFamily="34" charset="0"/>
              </a:rPr>
              <a:t> : reportez-vous au livret Avantages sociaux.</a:t>
            </a:r>
          </a:p>
        </p:txBody>
      </p:sp>
      <p:sp>
        <p:nvSpPr>
          <p:cNvPr id="4" name="Slide Number Placeholder 3"/>
          <p:cNvSpPr>
            <a:spLocks noGrp="1"/>
          </p:cNvSpPr>
          <p:nvPr>
            <p:ph type="sldNum" sz="quarter" idx="10"/>
          </p:nvPr>
        </p:nvSpPr>
        <p:spPr/>
        <p:txBody>
          <a:bodyPr/>
          <a:lstStyle/>
          <a:p>
            <a:pPr algn="l" rtl="0"/>
            <a:fld id="{B924AFA1-F5D3-4A47-AC31-E26E79B50DC5}" type="slidenum">
              <a:rPr/>
              <a:t>28</a:t>
            </a:fld>
            <a:endParaRPr lang="fr-ca" dirty="0"/>
          </a:p>
        </p:txBody>
      </p:sp>
    </p:spTree>
    <p:extLst>
      <p:ext uri="{BB962C8B-B14F-4D97-AF65-F5344CB8AC3E}">
        <p14:creationId xmlns:p14="http://schemas.microsoft.com/office/powerpoint/2010/main" val="144184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ca" b="0" i="1" u="none" baseline="0" dirty="0">
                <a:latin typeface="Arial" panose="020B0604020202020204" pitchFamily="34" charset="0"/>
              </a:rPr>
              <a:t>https://www.connexionfac.ca/Nationale/Programmes-et-Services/UneFC.aspx</a:t>
            </a:r>
          </a:p>
          <a:p>
            <a:endParaRPr lang="fr-ca" altLang="en-US" i="1" dirty="0">
              <a:latin typeface="Arial" panose="020B0604020202020204" pitchFamily="34" charset="0"/>
            </a:endParaRPr>
          </a:p>
          <a:p>
            <a:pPr algn="l" rtl="0"/>
            <a:r>
              <a:rPr lang="fr-ca" b="0" i="0" u="none" baseline="0" dirty="0">
                <a:latin typeface="Arial" panose="020B0604020202020204" pitchFamily="34" charset="0"/>
              </a:rPr>
              <a:t>Vous aurez besoin de votre code d’identification de dossier personnel (CIDP) pour commencer. Les RH vous le fourniront une fois que vous aurez été inscrit dans le système.</a:t>
            </a:r>
          </a:p>
        </p:txBody>
      </p:sp>
      <p:sp>
        <p:nvSpPr>
          <p:cNvPr id="4" name="Slide Number Placeholder 3"/>
          <p:cNvSpPr>
            <a:spLocks noGrp="1"/>
          </p:cNvSpPr>
          <p:nvPr>
            <p:ph type="sldNum" sz="quarter" idx="10"/>
          </p:nvPr>
        </p:nvSpPr>
        <p:spPr/>
        <p:txBody>
          <a:bodyPr/>
          <a:lstStyle/>
          <a:p>
            <a:pPr algn="l" rtl="0"/>
            <a:fld id="{B924AFA1-F5D3-4A47-AC31-E26E79B50DC5}" type="slidenum">
              <a:rPr/>
              <a:t>29</a:t>
            </a:fld>
            <a:endParaRPr lang="fr-ca"/>
          </a:p>
        </p:txBody>
      </p:sp>
    </p:spTree>
    <p:extLst>
      <p:ext uri="{BB962C8B-B14F-4D97-AF65-F5344CB8AC3E}">
        <p14:creationId xmlns:p14="http://schemas.microsoft.com/office/powerpoint/2010/main" val="71291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9120" cy="4743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i="0" u="none" baseline="0" dirty="0">
                <a:latin typeface="Arial" panose="020B0604020202020204" pitchFamily="34" charset="0"/>
                <a:cs typeface="Arial" panose="020B0604020202020204" pitchFamily="34" charset="0"/>
              </a:rPr>
              <a:t>Consultez le </a:t>
            </a:r>
            <a:r>
              <a:rPr lang="fr-FR" sz="1000" dirty="0">
                <a:hlinkClick r:id="rId3"/>
              </a:rPr>
              <a:t>Services de bien-être et moral des Forces canadiennes (SBMFC) | À propos | CFMWS</a:t>
            </a:r>
            <a:endParaRPr lang="fr-ca" altLang="en-US" sz="1000" dirty="0">
              <a:latin typeface="Arial" panose="020B0604020202020204" pitchFamily="34" charset="0"/>
              <a:cs typeface="Arial" panose="020B0604020202020204" pitchFamily="34" charset="0"/>
            </a:endParaRPr>
          </a:p>
          <a:p>
            <a:pPr algn="l" rtl="0"/>
            <a:r>
              <a:rPr lang="fr-ca" sz="1000" b="1" i="0" u="none" kern="1200" baseline="0" dirty="0">
                <a:solidFill>
                  <a:schemeClr val="tx1"/>
                </a:solidFill>
                <a:effectLst/>
                <a:latin typeface="Arial" panose="020B0604020202020204" pitchFamily="34" charset="0"/>
                <a:cs typeface="Arial" panose="020B0604020202020204" pitchFamily="34" charset="0"/>
              </a:rPr>
              <a:t>Notre vision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Améliorer la vie de nos membres, au pays comme à l’étranger :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Mentalement</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Socialement</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Physiquement</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Financièrement</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 </a:t>
            </a:r>
          </a:p>
          <a:p>
            <a:pPr algn="l" rtl="0"/>
            <a:r>
              <a:rPr lang="fr-ca" sz="1000" b="1" i="0" u="none" kern="1200" baseline="0" dirty="0">
                <a:solidFill>
                  <a:schemeClr val="tx1"/>
                </a:solidFill>
                <a:effectLst/>
                <a:latin typeface="Arial" panose="020B0604020202020204" pitchFamily="34" charset="0"/>
                <a:cs typeface="Arial" panose="020B0604020202020204" pitchFamily="34" charset="0"/>
              </a:rPr>
              <a:t>Notre mission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Rendre nos membres plus forts :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Des personnes en meilleure santé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Des communautés plus fortes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Un meilleur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tLang="en-US" sz="1000" dirty="0">
              <a:latin typeface="Arial" panose="020B0604020202020204" pitchFamily="34" charset="0"/>
              <a:cs typeface="Arial" panose="020B0604020202020204" pitchFamily="34" charset="0"/>
            </a:endParaRPr>
          </a:p>
          <a:p>
            <a:pPr algn="l" rtl="0"/>
            <a:r>
              <a:rPr lang="fr-ca" sz="1000" b="1" i="0" u="none" kern="1200" baseline="0" dirty="0">
                <a:solidFill>
                  <a:schemeClr val="tx1"/>
                </a:solidFill>
                <a:effectLst/>
                <a:latin typeface="Arial" panose="020B0604020202020204" pitchFamily="34" charset="0"/>
                <a:cs typeface="Arial" panose="020B0604020202020204" pitchFamily="34" charset="0"/>
              </a:rPr>
              <a:t>Nos valeurs</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Nous accordons la priorité aux gens – nous nous </a:t>
            </a:r>
            <a:r>
              <a:rPr lang="fr-ca" sz="1000" b="1" i="0" u="none" kern="1200" baseline="0" dirty="0">
                <a:solidFill>
                  <a:schemeClr val="tx1"/>
                </a:solidFill>
                <a:effectLst/>
                <a:latin typeface="Arial" panose="020B0604020202020204" pitchFamily="34" charset="0"/>
                <a:cs typeface="Arial" panose="020B0604020202020204" pitchFamily="34" charset="0"/>
              </a:rPr>
              <a:t>SOUCIONS </a:t>
            </a:r>
            <a:r>
              <a:rPr lang="fr-ca" sz="1000" b="0" i="0" u="none" kern="1200" baseline="0" dirty="0">
                <a:solidFill>
                  <a:schemeClr val="tx1"/>
                </a:solidFill>
                <a:effectLst/>
                <a:latin typeface="Arial" panose="020B0604020202020204" pitchFamily="34" charset="0"/>
                <a:cs typeface="Arial" panose="020B0604020202020204" pitchFamily="34" charset="0"/>
              </a:rPr>
              <a:t>de nos membres, de notre communauté et les uns les autres.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Nous agissons avec </a:t>
            </a:r>
            <a:r>
              <a:rPr lang="fr-ca" sz="1000" b="1" i="0" u="none" kern="1200" baseline="0" dirty="0">
                <a:solidFill>
                  <a:schemeClr val="tx1"/>
                </a:solidFill>
                <a:effectLst/>
                <a:latin typeface="Arial" panose="020B0604020202020204" pitchFamily="34" charset="0"/>
                <a:cs typeface="Arial" panose="020B0604020202020204" pitchFamily="34" charset="0"/>
              </a:rPr>
              <a:t>INTÉGRITÉ</a:t>
            </a:r>
            <a:r>
              <a:rPr lang="fr-ca" sz="1000" b="0" i="0" u="none" kern="1200" baseline="0" dirty="0">
                <a:solidFill>
                  <a:schemeClr val="tx1"/>
                </a:solidFill>
                <a:effectLst/>
                <a:latin typeface="Arial" panose="020B0604020202020204" pitchFamily="34" charset="0"/>
                <a:cs typeface="Arial" panose="020B0604020202020204" pitchFamily="34" charset="0"/>
              </a:rPr>
              <a:t> et nous nous efforçons de faire ce qu’il faut.</a:t>
            </a:r>
            <a:r>
              <a:rPr lang="fr-CA" sz="1000" b="0" i="0" u="none" kern="1200" baseline="0" dirty="0">
                <a:solidFill>
                  <a:schemeClr val="tx1"/>
                </a:solidFill>
                <a:effectLst/>
                <a:latin typeface="Arial" panose="020B0604020202020204" pitchFamily="34" charset="0"/>
                <a:cs typeface="Arial" panose="020B0604020202020204" pitchFamily="34" charset="0"/>
              </a:rPr>
              <a:t> </a:t>
            </a:r>
            <a:r>
              <a:rPr lang="fr-ca" sz="1000" b="0" i="0" u="none" kern="1200" baseline="0" dirty="0">
                <a:solidFill>
                  <a:schemeClr val="tx1"/>
                </a:solidFill>
                <a:effectLst/>
                <a:latin typeface="Arial" panose="020B0604020202020204" pitchFamily="34" charset="0"/>
                <a:cs typeface="Arial" panose="020B0604020202020204" pitchFamily="34" charset="0"/>
              </a:rPr>
              <a:t>Nous exprimons ce que nous voulons dire et nous tenons nos engagements.</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Nous formons une </a:t>
            </a:r>
            <a:r>
              <a:rPr lang="fr-ca" sz="1000" b="1" i="0" u="none" kern="1200" baseline="0" dirty="0">
                <a:solidFill>
                  <a:schemeClr val="tx1"/>
                </a:solidFill>
                <a:effectLst/>
                <a:latin typeface="Arial" panose="020B0604020202020204" pitchFamily="34" charset="0"/>
                <a:cs typeface="Arial" panose="020B0604020202020204" pitchFamily="34" charset="0"/>
              </a:rPr>
              <a:t>ÉQUIPE</a:t>
            </a:r>
            <a:r>
              <a:rPr lang="fr-ca" sz="1000" b="0" i="0" u="none" kern="1200" baseline="0" dirty="0">
                <a:solidFill>
                  <a:schemeClr val="tx1"/>
                </a:solidFill>
                <a:effectLst/>
                <a:latin typeface="Arial" panose="020B0604020202020204" pitchFamily="34" charset="0"/>
                <a:cs typeface="Arial" panose="020B0604020202020204" pitchFamily="34" charset="0"/>
              </a:rPr>
              <a:t> – nous nous appuyons mutuellement et travaillons ensemble pour nos membres.  </a:t>
            </a:r>
          </a:p>
          <a:p>
            <a:pPr algn="l" rtl="0"/>
            <a:r>
              <a:rPr lang="fr-ca" sz="1000" b="0" i="0" u="none" kern="1200" baseline="0" dirty="0">
                <a:solidFill>
                  <a:schemeClr val="tx1"/>
                </a:solidFill>
                <a:effectLst/>
                <a:latin typeface="Arial" panose="020B0604020202020204" pitchFamily="34" charset="0"/>
                <a:cs typeface="Arial" panose="020B0604020202020204" pitchFamily="34" charset="0"/>
              </a:rPr>
              <a:t>  </a:t>
            </a:r>
          </a:p>
          <a:p>
            <a:r>
              <a:rPr lang="fr-ca" sz="1000" b="0" i="0" u="none" kern="1200" baseline="0" dirty="0">
                <a:solidFill>
                  <a:schemeClr val="tx1"/>
                </a:solidFill>
                <a:effectLst/>
                <a:latin typeface="Arial" panose="020B0604020202020204" pitchFamily="34" charset="0"/>
                <a:cs typeface="Arial" panose="020B0604020202020204" pitchFamily="34" charset="0"/>
              </a:rPr>
              <a:t>Nous </a:t>
            </a:r>
            <a:r>
              <a:rPr lang="fr-ca" sz="1000" dirty="0">
                <a:latin typeface="Arial" panose="020B0604020202020204" pitchFamily="34" charset="0"/>
                <a:cs typeface="Arial" panose="020B0604020202020204" pitchFamily="34" charset="0"/>
              </a:rPr>
              <a:t>sommes constamment </a:t>
            </a:r>
            <a:r>
              <a:rPr lang="fr-CA" sz="1000" dirty="0">
                <a:latin typeface="Arial" panose="020B0604020202020204" pitchFamily="34" charset="0"/>
                <a:cs typeface="Arial" panose="020B0604020202020204" pitchFamily="34" charset="0"/>
              </a:rPr>
              <a:t>à </a:t>
            </a:r>
            <a:r>
              <a:rPr lang="fr-ca" sz="1000" dirty="0">
                <a:latin typeface="Arial" panose="020B0604020202020204" pitchFamily="34" charset="0"/>
                <a:cs typeface="Arial" panose="020B0604020202020204" pitchFamily="34" charset="0"/>
              </a:rPr>
              <a:t>la recherche de </a:t>
            </a:r>
            <a:r>
              <a:rPr lang="fr-ca" sz="1000" b="0" i="0" u="none" kern="1200" baseline="0" dirty="0">
                <a:solidFill>
                  <a:schemeClr val="tx1"/>
                </a:solidFill>
                <a:effectLst/>
                <a:latin typeface="Arial" panose="020B0604020202020204" pitchFamily="34" charset="0"/>
                <a:cs typeface="Arial" panose="020B0604020202020204" pitchFamily="34" charset="0"/>
              </a:rPr>
              <a:t>nouvelles idées et trouvons des moyens </a:t>
            </a:r>
            <a:r>
              <a:rPr lang="fr-ca" sz="1000" b="1" i="0" u="none" kern="1200" baseline="0" dirty="0">
                <a:solidFill>
                  <a:schemeClr val="tx1"/>
                </a:solidFill>
                <a:effectLst/>
                <a:latin typeface="Arial" panose="020B0604020202020204" pitchFamily="34" charset="0"/>
                <a:cs typeface="Arial" panose="020B0604020202020204" pitchFamily="34" charset="0"/>
              </a:rPr>
              <a:t>CRÉATIFS</a:t>
            </a:r>
            <a:r>
              <a:rPr lang="fr-ca" sz="1000" b="0" i="0" u="none" kern="1200" baseline="0" dirty="0">
                <a:solidFill>
                  <a:schemeClr val="tx1"/>
                </a:solidFill>
                <a:effectLst/>
                <a:latin typeface="Arial" panose="020B0604020202020204" pitchFamily="34" charset="0"/>
                <a:cs typeface="Arial" panose="020B0604020202020204" pitchFamily="34" charset="0"/>
              </a:rPr>
              <a:t> </a:t>
            </a:r>
            <a:r>
              <a:rPr lang="fr-CA" sz="1000" dirty="0">
                <a:latin typeface="Arial" panose="020B0604020202020204" pitchFamily="34" charset="0"/>
                <a:cs typeface="Arial" panose="020B0604020202020204" pitchFamily="34" charset="0"/>
              </a:rPr>
              <a:t>d’offrir à nos membres la meilleure expérience possible</a:t>
            </a:r>
            <a:r>
              <a:rPr lang="fr-ca" sz="1000" dirty="0">
                <a:latin typeface="Arial" panose="020B0604020202020204" pitchFamily="34" charset="0"/>
                <a:cs typeface="Arial" panose="020B0604020202020204" pitchFamily="34" charset="0"/>
              </a:rPr>
              <a:t>.</a:t>
            </a:r>
            <a:r>
              <a:rPr lang="fr-ca" sz="1000" b="0" i="0" u="none" kern="1200" baseline="0" dirty="0">
                <a:solidFill>
                  <a:schemeClr val="tx1"/>
                </a:solidFill>
                <a:effectLst/>
                <a:latin typeface="Arial" panose="020B0604020202020204" pitchFamily="34" charset="0"/>
                <a:cs typeface="Arial" panose="020B0604020202020204" pitchFamily="34" charset="0"/>
              </a:rPr>
              <a:t> </a:t>
            </a:r>
          </a:p>
          <a:p>
            <a:pPr algn="l" rtl="0"/>
            <a:endParaRPr lang="fr-ca" sz="1000" b="0" i="0" u="non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dirty="0">
                <a:solidFill>
                  <a:srgbClr val="0563C1"/>
                </a:solidFill>
                <a:effectLst/>
                <a:latin typeface="Arial" panose="020B0604020202020204" pitchFamily="34" charset="0"/>
                <a:ea typeface="Malgun Gothic" panose="020B0503020000020004" pitchFamily="34" charset="-127"/>
                <a:cs typeface="Arial" panose="020B0604020202020204" pitchFamily="34" charset="0"/>
                <a:hlinkClick r:id="rId4"/>
              </a:rPr>
              <a:t>Nos Valeurs (connexionfac.ca)</a:t>
            </a:r>
            <a:endParaRPr lang="fr-ca" alt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3</a:t>
            </a:fld>
            <a:endParaRPr lang="fr-ca"/>
          </a:p>
        </p:txBody>
      </p:sp>
    </p:spTree>
    <p:extLst>
      <p:ext uri="{BB962C8B-B14F-4D97-AF65-F5344CB8AC3E}">
        <p14:creationId xmlns:p14="http://schemas.microsoft.com/office/powerpoint/2010/main" val="3741775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ca" b="0" i="0" u="none" baseline="0" dirty="0">
                <a:latin typeface="Arial" panose="020B0604020202020204" pitchFamily="34" charset="0"/>
              </a:rPr>
              <a:t>Merci d’avoir pris part à cette séance d’orientation.</a:t>
            </a:r>
            <a:r>
              <a:rPr lang="fr-CA" b="0" i="0" u="none" baseline="0" dirty="0">
                <a:latin typeface="Arial" panose="020B0604020202020204" pitchFamily="34" charset="0"/>
              </a:rPr>
              <a:t> </a:t>
            </a:r>
            <a:r>
              <a:rPr lang="fr-ca" b="0" i="0" u="none" baseline="0" dirty="0">
                <a:latin typeface="Arial" panose="020B0604020202020204" pitchFamily="34" charset="0"/>
              </a:rPr>
              <a:t>Nous sommes conscients que nous vous avons donné beaucoup d’information dans un court laps de temps. </a:t>
            </a:r>
          </a:p>
          <a:p>
            <a:pPr algn="l" rtl="0"/>
            <a:r>
              <a:rPr lang="fr-ca" b="0" i="0" u="none" baseline="0" dirty="0">
                <a:solidFill>
                  <a:srgbClr val="FF0000"/>
                </a:solidFill>
                <a:latin typeface="Arial" panose="020B0604020202020204" pitchFamily="34" charset="0"/>
              </a:rPr>
              <a:t>Prenez le temps de passer en revue les ressources contenues dans la présentation. </a:t>
            </a:r>
          </a:p>
          <a:p>
            <a:endParaRPr lang="fr-ca" altLang="en-US" baseline="0" dirty="0">
              <a:solidFill>
                <a:srgbClr val="FF0000"/>
              </a:solidFill>
              <a:latin typeface="Arial" panose="020B0604020202020204" pitchFamily="34" charset="0"/>
            </a:endParaRPr>
          </a:p>
          <a:p>
            <a:pPr algn="l" rtl="0"/>
            <a:r>
              <a:rPr lang="fr-ca" b="0" i="0" u="none" baseline="0" dirty="0">
                <a:solidFill>
                  <a:srgbClr val="FF0000"/>
                </a:solidFill>
                <a:latin typeface="Arial" panose="020B0604020202020204" pitchFamily="34" charset="0"/>
              </a:rPr>
              <a:t>Cela vous aidera à bien vous intégrer. Vous retrouverez ces renseignements et bien plus encore sur CORE, notre site intranet.</a:t>
            </a:r>
          </a:p>
          <a:p>
            <a:endParaRPr lang="fr-ca" altLang="en-US" dirty="0">
              <a:latin typeface="Arial" panose="020B0604020202020204" pitchFamily="34" charset="0"/>
            </a:endParaRPr>
          </a:p>
          <a:p>
            <a:pPr algn="l" rtl="0"/>
            <a:r>
              <a:rPr lang="fr-ca" b="0" i="0" u="none" baseline="0" dirty="0">
                <a:latin typeface="Arial" panose="020B0604020202020204" pitchFamily="34" charset="0"/>
              </a:rPr>
              <a:t>Si vous avez des questions, n’hésitez pas!</a:t>
            </a:r>
            <a:r>
              <a:rPr lang="fr-CA" b="0" i="0" u="none" baseline="0" dirty="0">
                <a:latin typeface="Arial" panose="020B0604020202020204" pitchFamily="34" charset="0"/>
              </a:rPr>
              <a:t> </a:t>
            </a:r>
            <a:r>
              <a:rPr lang="fr-ca" b="0" i="0" u="none" baseline="0" dirty="0">
                <a:latin typeface="Arial" panose="020B0604020202020204" pitchFamily="34" charset="0"/>
              </a:rPr>
              <a:t>Nous avons tous été recrues à un moment ou un autre, et nous sommes là pour vous aider.</a:t>
            </a:r>
            <a:r>
              <a:rPr lang="fr-CA" b="0" i="0" u="none" baseline="0" dirty="0">
                <a:latin typeface="Arial" panose="020B0604020202020204" pitchFamily="34" charset="0"/>
              </a:rPr>
              <a:t> </a:t>
            </a:r>
            <a:endParaRPr lang="fr-ca" b="0" i="0" u="none" baseline="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30</a:t>
            </a:fld>
            <a:endParaRPr lang="fr-ca"/>
          </a:p>
        </p:txBody>
      </p:sp>
    </p:spTree>
    <p:extLst>
      <p:ext uri="{BB962C8B-B14F-4D97-AF65-F5344CB8AC3E}">
        <p14:creationId xmlns:p14="http://schemas.microsoft.com/office/powerpoint/2010/main" val="2166641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b="1" i="0" noProof="0" dirty="0">
                <a:latin typeface="Arial" panose="020B0604020202020204" pitchFamily="34" charset="0"/>
              </a:rPr>
              <a:t>Nous avons des bureaux dans 34 localités au sein des bases, des escadres et des unités au Canada, dans neuf localités aux États-Unis et dans six localités en Europe, en plus de ceux dans le cadre des opérations de déploiement.</a:t>
            </a:r>
          </a:p>
          <a:p>
            <a:endParaRPr lang="fr-CA" altLang="en-US" i="1" noProof="0" dirty="0">
              <a:latin typeface="Arial" panose="020B0604020202020204" pitchFamily="34" charset="0"/>
            </a:endParaRPr>
          </a:p>
          <a:p>
            <a:r>
              <a:rPr lang="fr-FR" dirty="0">
                <a:hlinkClick r:id="rId3"/>
              </a:rPr>
              <a:t>Services de bien-être et moral des Forces canadiennes (SBMFC) | À propos | CFMWS</a:t>
            </a:r>
            <a:endParaRPr lang="fr-FR" dirty="0"/>
          </a:p>
          <a:p>
            <a:endParaRPr lang="fr-CA" altLang="en-US" i="1" noProof="0" dirty="0">
              <a:latin typeface="Arial" panose="020B0604020202020204" pitchFamily="34" charset="0"/>
            </a:endParaRPr>
          </a:p>
          <a:p>
            <a:r>
              <a:rPr lang="fr-CA" altLang="en-US" i="1" noProof="0" dirty="0">
                <a:latin typeface="Arial" panose="020B0604020202020204" pitchFamily="34" charset="0"/>
              </a:rPr>
              <a:t>Quatre divisions opérationnelles</a:t>
            </a:r>
          </a:p>
          <a:p>
            <a:r>
              <a:rPr lang="fr-CA" altLang="en-US" b="1" i="0" noProof="0" dirty="0">
                <a:latin typeface="Arial" panose="020B0604020202020204" pitchFamily="34" charset="0"/>
              </a:rPr>
              <a:t>Programmes de soutien du personnel – </a:t>
            </a:r>
            <a:r>
              <a:rPr lang="fr-CA" altLang="en-US" i="0" noProof="0" dirty="0">
                <a:latin typeface="Arial" panose="020B0604020202020204" pitchFamily="34" charset="0"/>
              </a:rPr>
              <a:t>services contribuant à bâtir une communauté militaire saine et solide : conditionnement physique, sports, promotion de la santé, loisirs, gestion des mess et plus encore.</a:t>
            </a:r>
          </a:p>
          <a:p>
            <a:r>
              <a:rPr lang="fr-CA" altLang="en-US" b="1" i="0" baseline="0" noProof="0" dirty="0">
                <a:latin typeface="Arial" panose="020B0604020202020204" pitchFamily="34" charset="0"/>
              </a:rPr>
              <a:t>CANEX – </a:t>
            </a:r>
            <a:r>
              <a:rPr lang="fr-CA" altLang="en-US" i="0" baseline="0" noProof="0" dirty="0">
                <a:latin typeface="Arial" panose="020B0604020202020204" pitchFamily="34" charset="0"/>
              </a:rPr>
              <a:t>Le magasin militaire du Canada. Des produits et des services uniques et exclusifs à la communauté des FAC sont offerts dans les magasins situés dans les bases et escadres partout au Canada, et en ligne sur CANEX.ca.</a:t>
            </a:r>
          </a:p>
          <a:p>
            <a:r>
              <a:rPr lang="fr-CA" altLang="en-US" b="1" i="0" noProof="0" dirty="0">
                <a:latin typeface="Arial" panose="020B0604020202020204" pitchFamily="34" charset="0"/>
              </a:rPr>
              <a:t>La Financière SISIP – </a:t>
            </a:r>
            <a:r>
              <a:rPr lang="fr-CA" altLang="en-US" i="0" noProof="0" dirty="0">
                <a:latin typeface="Arial" panose="020B0604020202020204" pitchFamily="34" charset="0"/>
              </a:rPr>
              <a:t>Les membres de la communauté des FAC font confiance à la Financière SISIP pour obtenir des recommandations d’experts en matière de rentes de retraite, de placements, d’assurance, de dépenses, d’emprunts et autres.</a:t>
            </a:r>
          </a:p>
          <a:p>
            <a:r>
              <a:rPr lang="fr-CA" altLang="en-US" b="1" i="0" baseline="0" noProof="0" dirty="0">
                <a:latin typeface="Arial" panose="020B0604020202020204" pitchFamily="34" charset="0"/>
              </a:rPr>
              <a:t>Services aux familles militaires – </a:t>
            </a:r>
            <a:r>
              <a:rPr lang="fr-CA" altLang="en-US" i="0" baseline="0" noProof="0" dirty="0">
                <a:latin typeface="Arial" panose="020B0604020202020204" pitchFamily="34" charset="0"/>
              </a:rPr>
              <a:t>Soutien aux familles relatif à l’emploi, au rôle de parent, à la santé, à l’éducation et plus. Offert en ligne ou dans un Centre de ressources pour les familles des militaires local.</a:t>
            </a:r>
          </a:p>
          <a:p>
            <a:endParaRPr lang="fr-CA" altLang="en-US" i="0" baseline="0" noProof="0" dirty="0">
              <a:latin typeface="Arial" panose="020B0604020202020204" pitchFamily="34" charset="0"/>
            </a:endParaRPr>
          </a:p>
          <a:p>
            <a:r>
              <a:rPr lang="fr-CA" altLang="en-US" i="1" baseline="0" noProof="0" dirty="0">
                <a:latin typeface="Arial" panose="020B0604020202020204" pitchFamily="34" charset="0"/>
              </a:rPr>
              <a:t>Divisions de soutien</a:t>
            </a:r>
          </a:p>
          <a:p>
            <a:r>
              <a:rPr lang="fr-CA" altLang="en-US" b="1" i="0" baseline="0" noProof="0" dirty="0">
                <a:latin typeface="Arial" panose="020B0604020202020204" pitchFamily="34" charset="0"/>
              </a:rPr>
              <a:t>Finances –</a:t>
            </a:r>
            <a:r>
              <a:rPr lang="fr-CA" altLang="en-US" b="1" i="0" noProof="0" dirty="0">
                <a:latin typeface="Arial" panose="020B0604020202020204" pitchFamily="34" charset="0"/>
              </a:rPr>
              <a:t> </a:t>
            </a:r>
            <a:r>
              <a:rPr lang="fr-CA" altLang="en-US" i="0" baseline="0" noProof="0" dirty="0">
                <a:latin typeface="Arial" panose="020B0604020202020204" pitchFamily="34" charset="0"/>
              </a:rPr>
              <a:t>offrent des services bancaires, comptables et de gestion financière à plus de 1 400 entités, programmes et activités.</a:t>
            </a:r>
          </a:p>
          <a:p>
            <a:r>
              <a:rPr lang="fr-CA" altLang="en-US" b="1" i="0" baseline="0" noProof="0" dirty="0">
                <a:latin typeface="Arial" panose="020B0604020202020204" pitchFamily="34" charset="0"/>
              </a:rPr>
              <a:t>Ressources humaines –</a:t>
            </a:r>
            <a:r>
              <a:rPr lang="fr-CA" altLang="en-US" i="0" baseline="0" noProof="0" dirty="0">
                <a:latin typeface="Arial" panose="020B0604020202020204" pitchFamily="34" charset="0"/>
              </a:rPr>
              <a:t> une division de soutien novatrice, ingénieuse et passionnée qui contribue l’amélioration de l’organisation dans son ensemble.</a:t>
            </a:r>
          </a:p>
          <a:p>
            <a:r>
              <a:rPr lang="fr-CA" altLang="en-US" b="1" i="0" baseline="0" noProof="0" dirty="0">
                <a:latin typeface="Arial" panose="020B0604020202020204" pitchFamily="34" charset="0"/>
              </a:rPr>
              <a:t>Services de l’information –</a:t>
            </a:r>
            <a:r>
              <a:rPr lang="fr-CA" altLang="en-US" i="0" baseline="0" noProof="0" dirty="0">
                <a:latin typeface="Arial" panose="020B0604020202020204" pitchFamily="34" charset="0"/>
              </a:rPr>
              <a:t> fournissent une gamme complète de services de gestion de l’information/technologie de l’information (GI/TI) qui soutiennent la prestation des programmes et des services des SBMFC.</a:t>
            </a:r>
          </a:p>
          <a:p>
            <a:r>
              <a:rPr lang="fr-CA" altLang="en-US" b="1" i="0" baseline="0" noProof="0" dirty="0">
                <a:latin typeface="Arial" panose="020B0604020202020204" pitchFamily="34" charset="0"/>
              </a:rPr>
              <a:t>Services généraux –</a:t>
            </a:r>
            <a:r>
              <a:rPr lang="fr-CA" altLang="en-US" i="0" baseline="0" noProof="0" dirty="0">
                <a:latin typeface="Arial" panose="020B0604020202020204" pitchFamily="34" charset="0"/>
              </a:rPr>
              <a:t> responsables de la section de l’administration du QG, des services de voyage, de la conformité environnementale, de l’approvisionnement et de la passation de marchés, de la protection des renseignements personnels et de l’accès à l’information ainsi que des biens immobiliers des BNP.</a:t>
            </a:r>
          </a:p>
          <a:p>
            <a:r>
              <a:rPr lang="fr-CA" altLang="en-US" b="1" i="0" noProof="0" dirty="0">
                <a:latin typeface="Arial" panose="020B0604020202020204" pitchFamily="34" charset="0"/>
              </a:rPr>
              <a:t>M</a:t>
            </a:r>
            <a:r>
              <a:rPr lang="fr-CA" altLang="en-US" b="1" i="0" baseline="0" noProof="0" dirty="0">
                <a:latin typeface="Arial" panose="020B0604020202020204" pitchFamily="34" charset="0"/>
              </a:rPr>
              <a:t>arketing et expérience membre – </a:t>
            </a:r>
            <a:r>
              <a:rPr lang="fr-CA" altLang="en-US" i="0" baseline="0" noProof="0" dirty="0">
                <a:latin typeface="Arial" panose="020B0604020202020204" pitchFamily="34" charset="0"/>
              </a:rPr>
              <a:t>responsable des communications organisationnelles, des services de traduction, des communications avec les membres et les employés, des communications d’Appuyons nos troupes, des relations avec les médias, de</a:t>
            </a:r>
            <a:r>
              <a:rPr lang="fr-CA" altLang="en-US" i="0" noProof="0" dirty="0">
                <a:latin typeface="Arial" panose="020B0604020202020204" pitchFamily="34" charset="0"/>
              </a:rPr>
              <a:t> l’adhésion à</a:t>
            </a:r>
            <a:r>
              <a:rPr lang="fr-CA" altLang="en-US" i="0" baseline="0" noProof="0" dirty="0">
                <a:latin typeface="Arial" panose="020B0604020202020204" pitchFamily="34" charset="0"/>
              </a:rPr>
              <a:t> Une FC et du centre de services aux membres.</a:t>
            </a:r>
          </a:p>
          <a:p>
            <a:endParaRPr lang="fr-CA" altLang="en-US" i="1" noProof="0" dirty="0">
              <a:latin typeface="Arial" panose="020B0604020202020204" pitchFamily="34" charset="0"/>
            </a:endParaRPr>
          </a:p>
          <a:p>
            <a:r>
              <a:rPr lang="fr-CA" altLang="en-US" i="1" noProof="0" dirty="0">
                <a:latin typeface="Arial" panose="020B0604020202020204" pitchFamily="34" charset="0"/>
              </a:rPr>
              <a:t>Pour obtenir plus de détails sur notre équipe, visitez </a:t>
            </a:r>
            <a:r>
              <a:rPr lang="fr-FR" dirty="0">
                <a:hlinkClick r:id="rId4"/>
              </a:rPr>
              <a:t>Services de bien-être et moral des Forces canadiennes (SBMFC) | À propos | CFMWS</a:t>
            </a:r>
            <a:endParaRPr lang="fr-CA" altLang="en-US" i="1" noProof="0"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4</a:t>
            </a:fld>
            <a:endParaRPr lang="en-US"/>
          </a:p>
        </p:txBody>
      </p:sp>
    </p:spTree>
    <p:extLst>
      <p:ext uri="{BB962C8B-B14F-4D97-AF65-F5344CB8AC3E}">
        <p14:creationId xmlns:p14="http://schemas.microsoft.com/office/powerpoint/2010/main" val="91279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800" b="1" i="0" u="none" baseline="0" dirty="0">
                <a:latin typeface="Arial" panose="020B0604020202020204" pitchFamily="34" charset="0"/>
                <a:cs typeface="Arial" panose="020B0604020202020204" pitchFamily="34" charset="0"/>
              </a:rPr>
              <a:t>Pour plus de renseignements : </a:t>
            </a:r>
            <a:r>
              <a:rPr lang="fr-CA" sz="800" dirty="0">
                <a:hlinkClick r:id="rId3"/>
              </a:rPr>
              <a:t>Ressources Humaines - Les compétences partagées des SBMFC (</a:t>
            </a:r>
            <a:r>
              <a:rPr lang="fr-CA" sz="800" dirty="0" err="1">
                <a:hlinkClick r:id="rId3"/>
              </a:rPr>
              <a:t>cfmws-sbmfc.com</a:t>
            </a:r>
            <a:r>
              <a:rPr lang="fr-CA" sz="800" dirty="0">
                <a:hlinkClick r:id="rId3"/>
              </a:rPr>
              <a:t>)</a:t>
            </a:r>
            <a:endParaRPr lang="fr-ca" sz="800" b="1" i="0" u="none" baseline="0" dirty="0">
              <a:latin typeface="Arial" panose="020B0604020202020204" pitchFamily="34" charset="0"/>
              <a:cs typeface="Arial" panose="020B0604020202020204" pitchFamily="34" charset="0"/>
            </a:endParaRPr>
          </a:p>
          <a:p>
            <a:pPr algn="l" rtl="0"/>
            <a:r>
              <a:rPr lang="fr-ca" sz="800" b="0" i="0" u="none" baseline="0" dirty="0">
                <a:latin typeface="Arial" panose="020B0604020202020204" pitchFamily="34" charset="0"/>
                <a:cs typeface="Arial" panose="020B0604020202020204" pitchFamily="34" charset="0"/>
              </a:rPr>
              <a:t> </a:t>
            </a:r>
          </a:p>
          <a:p>
            <a:pPr algn="l" rtl="0"/>
            <a:r>
              <a:rPr lang="fr-ca" sz="800" b="0" i="0" u="none" kern="1200" baseline="0" dirty="0">
                <a:solidFill>
                  <a:schemeClr val="tx1"/>
                </a:solidFill>
                <a:effectLst/>
                <a:latin typeface="Arial" panose="020B0604020202020204" pitchFamily="34" charset="0"/>
                <a:cs typeface="Arial" panose="020B0604020202020204" pitchFamily="34" charset="0"/>
              </a:rPr>
              <a:t>Les compétences partagées s’appliquent aux employés de tous les niveaux, peu importe la division pour laquelle ils travaillent. Le modèle des compétences partagées constitue le fondement de tous les aspects de la gestion des talents aux SBMFC : acquisition des talents, perfectionnement des talents et rendement des talents. Les comportements qui figurent sous les compétences représentent les exigences pour tous les employés et sont utilisés pour le recrutement et l’évaluation du rendement, ainsi que pour orienter la planification de l’apprentissage et du perfectionnement. Les comportements sont progressifs et fondés sur la complexité et la portée de chaque niveau, et ils reflètent la progression d’un niveau à l’autre. Les employés doivent avoir acquis les comportements des niveaux précédents.</a:t>
            </a:r>
          </a:p>
          <a:p>
            <a:endParaRPr lang="fr-ca" altLang="en-US" sz="800" b="0" i="0" kern="1200" dirty="0">
              <a:solidFill>
                <a:schemeClr val="tx1"/>
              </a:solidFill>
              <a:effectLst/>
              <a:latin typeface="Arial" panose="020B0604020202020204" pitchFamily="34" charset="0"/>
              <a:cs typeface="Arial" panose="020B0604020202020204" pitchFamily="34" charset="0"/>
            </a:endParaRPr>
          </a:p>
          <a:p>
            <a:pPr marL="0" marR="0" algn="l" rtl="0">
              <a:lnSpc>
                <a:spcPct val="115000"/>
              </a:lnSpc>
              <a:spcBef>
                <a:spcPts val="0"/>
              </a:spcBef>
              <a:spcAft>
                <a:spcPts val="0"/>
              </a:spcAft>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Deux aspects clés de nos compétences partagées :</a:t>
            </a:r>
            <a:endParaRPr lang="fr-ca" sz="800" b="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l" rtl="0">
              <a:lnSpc>
                <a:spcPct val="115000"/>
              </a:lnSpc>
              <a:spcBef>
                <a:spcPts val="0"/>
              </a:spcBef>
              <a:spcAft>
                <a:spcPts val="0"/>
              </a:spcAft>
              <a:buFont typeface="+mj-lt"/>
              <a:buAutoNum type="arabicPeriod"/>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Qu’est-ce que cela signifie?</a:t>
            </a:r>
            <a:endParaRPr lang="fr-ca" sz="800" b="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l" rtl="0">
              <a:lnSpc>
                <a:spcPct val="115000"/>
              </a:lnSpc>
              <a:spcBef>
                <a:spcPts val="0"/>
              </a:spcBef>
              <a:spcAft>
                <a:spcPts val="0"/>
              </a:spcAft>
              <a:buFont typeface="+mj-lt"/>
              <a:buAutoNum type="arabicPeriod"/>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Pourquoi est-ce important?</a:t>
            </a:r>
          </a:p>
          <a:p>
            <a:pPr marL="342900" marR="0" indent="-342900" algn="l" rtl="0">
              <a:lnSpc>
                <a:spcPct val="115000"/>
              </a:lnSpc>
              <a:spcBef>
                <a:spcPts val="0"/>
              </a:spcBef>
              <a:spcAft>
                <a:spcPts val="0"/>
              </a:spcAft>
              <a:buFont typeface="+mj-lt"/>
              <a:buAutoNum type="arabicPeriod"/>
            </a:pPr>
            <a:endParaRPr lang="fr-ca" sz="800" b="0"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fr-ca" sz="800" b="1" i="0" u="none" baseline="0" dirty="0">
                <a:effectLst/>
                <a:latin typeface="Arial" panose="020B0604020202020204" pitchFamily="34" charset="0"/>
                <a:ea typeface="Calibri" panose="020F0502020204030204" pitchFamily="34" charset="0"/>
                <a:cs typeface="Arial" panose="020B0604020202020204" pitchFamily="34" charset="0"/>
              </a:rPr>
              <a:t>Orientation client</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Cerner les besoins des clients, les examiner et s’y adapter pour atteindre avec efficacité et efficience les normes d’excellence du service les plus élevées afin d’accroître notre capacité de concevoir et d’offrir les meilleurs programmes et services. </a:t>
            </a: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L’excellence du service et la satisfaction des clients contribuent à permettre aux SBMFC de faire réellement la différence pour nos clients et d’exceller en tant que partenaire de prédilection pour les services et programmes de bien-être et de maintien du moral qui sous-tendent l’importance de l’accent que nous mettons sur nos membres.</a:t>
            </a: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 </a:t>
            </a:r>
            <a:endParaRPr lang="fr-ca" sz="800" b="0" i="0" u="none" baseline="0"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fr-ca" sz="800" b="1" i="0" u="none" baseline="0" dirty="0">
                <a:effectLst/>
                <a:latin typeface="Arial" panose="020B0604020202020204" pitchFamily="34" charset="0"/>
                <a:ea typeface="Calibri" panose="020F0502020204030204" pitchFamily="34" charset="0"/>
                <a:cs typeface="Arial" panose="020B0604020202020204" pitchFamily="34" charset="0"/>
              </a:rPr>
              <a:t>Connaissance de l’organisation</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Montrer sa connaissance de la structure, de la culture, des principes éthiques et des valeurs, des politiques et des pratiques organisationnelles des SBMFC, et comprendre leurs incidences sur notre environnement ainsi que sur nos services et nos programmes.</a:t>
            </a: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Il est essentiel de comprendre le milieu des SBMFC pour nous assurer que nous offrons les meilleurs services et programmes de bien-être et de maintien du moral et que nos démarches sont cohérentes et axées sur une approche organisationnelle.</a:t>
            </a:r>
          </a:p>
          <a:p>
            <a:pPr marL="0" marR="0" algn="l" rtl="0">
              <a:lnSpc>
                <a:spcPct val="115000"/>
              </a:lnSpc>
              <a:spcBef>
                <a:spcPts val="0"/>
              </a:spcBef>
              <a:spcAft>
                <a:spcPts val="0"/>
              </a:spcAft>
            </a:pP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fr-ca" sz="800" b="1" i="0" u="none" baseline="0" dirty="0">
                <a:effectLst/>
                <a:latin typeface="Arial" panose="020B0604020202020204" pitchFamily="34" charset="0"/>
                <a:ea typeface="Calibri" panose="020F0502020204030204" pitchFamily="34" charset="0"/>
                <a:cs typeface="Arial" panose="020B0604020202020204" pitchFamily="34" charset="0"/>
              </a:rPr>
              <a:t>Communication</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Communiquer efficacement avec des parties intéressées internes et externes, notamment transmettre de l’information à l’échelle de l’organisation et faire la promotion des programmes et des services des SBMFC auprès des clients.</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Une communication efficace et des activités de marketing et de promotion à tous les niveaux de l’organisation accroîtront la productivité et l’efficacité, hausseront la satisfaction professionnelle, amélioreront le service à la clientèle, élargiront notre portée et permettront à l’organisation de prendre de l’expansion.</a:t>
            </a: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 </a:t>
            </a:r>
            <a:endParaRPr lang="fr-ca" sz="800" b="0" i="0" u="none" baseline="0"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fr-ca" sz="800" b="1" i="0" u="none" baseline="0" dirty="0">
                <a:effectLst/>
                <a:latin typeface="Arial" panose="020B0604020202020204" pitchFamily="34" charset="0"/>
                <a:ea typeface="Calibri" panose="020F0502020204030204" pitchFamily="34" charset="0"/>
                <a:cs typeface="Arial" panose="020B0604020202020204" pitchFamily="34" charset="0"/>
              </a:rPr>
              <a:t>Innovation</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S’efforcer de trouver des solutions novatrices, se concentrer sur notre amélioration continue au sein des SBMFC, s’adapter au changement, évaluer et gérer efficacement la tolérance au risque.</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L’innovation à l’échelle des SBMFC nous permet de nous adapter et de faire preuve de souplesse quant aux besoins changeants de notre milieu, de demeurer pertinents aux yeux de nos clients et d’améliorer l’efficacité et la productivité afin d’offrir des services et des programmes de calibre élevé.</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endParaRPr lang="fr-ca" sz="800" b="1"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fr-ca" sz="800" b="1" i="0" u="none" baseline="0" dirty="0">
                <a:effectLst/>
                <a:latin typeface="Arial" panose="020B0604020202020204" pitchFamily="34" charset="0"/>
                <a:ea typeface="Calibri" panose="020F0502020204030204" pitchFamily="34" charset="0"/>
                <a:cs typeface="Arial" panose="020B0604020202020204" pitchFamily="34" charset="0"/>
              </a:rPr>
              <a:t>Travail d’équipe</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Établir de bonnes relations de travail internes et externes dans le but de mobiliser les autres, de collaborer à des initiatives, de coordonner les efforts et de mettre à contribution l’expertise diversifiée.</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Œuvrer comme équipe cohésive unique dans l’ensemble des SBMFC contribue à former un effectif très motivé et mobilisé qui accroît l’efficacité, l’efficience et la productivité afin de concrétiser la vision et la mission des SBMFC.</a:t>
            </a: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 </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gn="l" rtl="0">
              <a:lnSpc>
                <a:spcPct val="115000"/>
              </a:lnSpc>
              <a:spcBef>
                <a:spcPts val="0"/>
              </a:spcBef>
              <a:spcAft>
                <a:spcPts val="0"/>
              </a:spcAft>
              <a:buFont typeface="Arial" panose="020B0604020202020204" pitchFamily="34" charset="0"/>
              <a:buChar char="•"/>
            </a:pPr>
            <a:endParaRPr lang="fr-ca" sz="800" b="1"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fr-ca" sz="800" b="1" i="0" u="none" baseline="0" dirty="0">
                <a:effectLst/>
                <a:latin typeface="Arial" panose="020B0604020202020204" pitchFamily="34" charset="0"/>
                <a:ea typeface="Calibri" panose="020F0502020204030204" pitchFamily="34" charset="0"/>
                <a:cs typeface="Arial" panose="020B0604020202020204" pitchFamily="34" charset="0"/>
              </a:rPr>
              <a:t>Leadership</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Avoir une influence positive au sein des SBMFC pour inspirer, </a:t>
            </a:r>
            <a:r>
              <a:rPr lang="fr-ca" sz="800" b="0" i="0" u="none" baseline="0" dirty="0" err="1">
                <a:effectLst/>
                <a:latin typeface="Arial" panose="020B0604020202020204" pitchFamily="34" charset="0"/>
                <a:ea typeface="Calibri" panose="020F0502020204030204" pitchFamily="34" charset="0"/>
                <a:cs typeface="Arial" panose="020B0604020202020204" pitchFamily="34" charset="0"/>
              </a:rPr>
              <a:t>interpeler</a:t>
            </a: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 et mobiliser les autres afin de faire des SBMFC le meilleur partenaire, aujourd’hui et demain.</a:t>
            </a:r>
            <a:endParaRPr lang="fr-ca" sz="8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rtl="0">
              <a:lnSpc>
                <a:spcPct val="115000"/>
              </a:lnSpc>
              <a:spcBef>
                <a:spcPts val="0"/>
              </a:spcBef>
              <a:spcAft>
                <a:spcPts val="0"/>
              </a:spcAft>
              <a:buFont typeface="Arial" panose="020B0604020202020204" pitchFamily="34" charset="0"/>
              <a:buChar char="•"/>
            </a:pP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Un leadership efficace à tous les niveaux contribue à créer un effectif engagé et à motiver les employés à s’efforcer collectivement d’atteindre les normes de rendement les plus élevées.</a:t>
            </a: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 </a:t>
            </a:r>
            <a:r>
              <a:rPr lang="fr-ca" sz="800" b="0" i="0" u="none" baseline="0" dirty="0">
                <a:effectLst/>
                <a:latin typeface="Arial" panose="020B0604020202020204" pitchFamily="34" charset="0"/>
                <a:ea typeface="Calibri" panose="020F0502020204030204" pitchFamily="34" charset="0"/>
                <a:cs typeface="Arial" panose="020B0604020202020204" pitchFamily="34" charset="0"/>
              </a:rPr>
              <a:t>Cela permet également la gestion efficace des ressources afin de maintenir la viabilité à long terme des SBMFC.</a:t>
            </a:r>
            <a:endParaRPr lang="fr-ca" sz="800" dirty="0">
              <a:effectLst/>
              <a:latin typeface="Arial" panose="020B0604020202020204" pitchFamily="34" charset="0"/>
              <a:ea typeface="Calibri" panose="020F0502020204030204" pitchFamily="34" charset="0"/>
              <a:cs typeface="Arial" panose="020B0604020202020204" pitchFamily="34" charset="0"/>
            </a:endParaRPr>
          </a:p>
          <a:p>
            <a:endParaRPr lang="fr-ca" alt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897879" y="8685213"/>
            <a:ext cx="958533" cy="458787"/>
          </a:xfrm>
        </p:spPr>
        <p:txBody>
          <a:bodyPr/>
          <a:lstStyle/>
          <a:p>
            <a:pPr algn="l" rtl="0"/>
            <a:fld id="{B924AFA1-F5D3-4A47-AC31-E26E79B50DC5}" type="slidenum">
              <a:rPr/>
              <a:t>5</a:t>
            </a:fld>
            <a:endParaRPr lang="fr-ca" dirty="0"/>
          </a:p>
        </p:txBody>
      </p:sp>
    </p:spTree>
    <p:extLst>
      <p:ext uri="{BB962C8B-B14F-4D97-AF65-F5344CB8AC3E}">
        <p14:creationId xmlns:p14="http://schemas.microsoft.com/office/powerpoint/2010/main" val="173918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Nous avons désigné des champions pour représenter différents groupes au sein de </a:t>
            </a:r>
            <a:r>
              <a:rPr lang="fr-ca" dirty="0">
                <a:latin typeface="Arial" panose="020B0604020202020204" pitchFamily="34" charset="0"/>
                <a:cs typeface="Arial" panose="020B0604020202020204" pitchFamily="34" charset="0"/>
              </a:rPr>
              <a:t>notre </a:t>
            </a:r>
            <a:r>
              <a:rPr lang="fr-ca" b="0" i="0" u="none" baseline="0" dirty="0">
                <a:latin typeface="Arial" panose="020B0604020202020204" pitchFamily="34" charset="0"/>
                <a:cs typeface="Arial" panose="020B0604020202020204" pitchFamily="34" charset="0"/>
              </a:rPr>
              <a:t>organisation </a:t>
            </a:r>
            <a:r>
              <a:rPr lang="fr-ca" sz="1200" b="0" i="0" u="none" kern="1200" baseline="0" dirty="0">
                <a:solidFill>
                  <a:schemeClr val="tx1"/>
                </a:solidFill>
                <a:latin typeface="Arial" panose="020B0604020202020204" pitchFamily="34" charset="0"/>
                <a:cs typeface="Arial" panose="020B0604020202020204" pitchFamily="34" charset="0"/>
              </a:rPr>
              <a:t>et assurer la direction de comités pour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u="none" baseline="0" dirty="0">
                <a:latin typeface="Arial" panose="020B0604020202020204" pitchFamily="34" charset="0"/>
                <a:cs typeface="Arial" panose="020B0604020202020204" pitchFamily="34" charset="0"/>
              </a:rPr>
              <a:t>la communauté LGBTQ2+;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u="none" baseline="0" dirty="0">
                <a:latin typeface="Arial" panose="020B0604020202020204" pitchFamily="34" charset="0"/>
                <a:cs typeface="Arial" panose="020B0604020202020204" pitchFamily="34" charset="0"/>
              </a:rPr>
              <a:t>les langues officielles;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u="none" baseline="0" dirty="0">
                <a:latin typeface="Arial" panose="020B0604020202020204" pitchFamily="34" charset="0"/>
                <a:cs typeface="Arial" panose="020B0604020202020204" pitchFamily="34" charset="0"/>
              </a:rPr>
              <a:t>les membres des minorités visibles;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u="none" baseline="0" dirty="0">
                <a:latin typeface="Arial" panose="020B0604020202020204" pitchFamily="34" charset="0"/>
                <a:cs typeface="Arial" panose="020B0604020202020204" pitchFamily="34" charset="0"/>
              </a:rPr>
              <a:t>les personnes handicapées;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u="none" baseline="0" dirty="0">
                <a:latin typeface="Arial" panose="020B0604020202020204" pitchFamily="34" charset="0"/>
                <a:cs typeface="Arial" panose="020B0604020202020204" pitchFamily="34" charset="0"/>
              </a:rPr>
              <a:t>les personnes autochtones;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u="none" baseline="0" dirty="0">
                <a:latin typeface="Arial" panose="020B0604020202020204" pitchFamily="34" charset="0"/>
                <a:cs typeface="Arial" panose="020B0604020202020204" pitchFamily="34" charset="0"/>
              </a:rPr>
              <a:t>les femmes;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u="none" baseline="0" dirty="0">
                <a:latin typeface="Arial" panose="020B0604020202020204" pitchFamily="34" charset="0"/>
                <a:cs typeface="Arial" panose="020B0604020202020204" pitchFamily="34" charset="0"/>
              </a:rPr>
              <a:t>le mieux-être.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aseline="0" dirty="0">
              <a:latin typeface="Arial" panose="020B0604020202020204" pitchFamily="34" charset="0"/>
              <a:cs typeface="Arial" panose="020B0604020202020204" pitchFamily="34" charset="0"/>
            </a:endParaRPr>
          </a:p>
          <a:p>
            <a:pPr>
              <a:defRPr/>
            </a:pPr>
            <a:r>
              <a:rPr lang="fr-ca" b="0" i="0" u="none" baseline="0" dirty="0">
                <a:latin typeface="Arial" panose="020B0604020202020204" pitchFamily="34" charset="0"/>
                <a:cs typeface="Arial" panose="020B0604020202020204" pitchFamily="34" charset="0"/>
              </a:rPr>
              <a:t>Rencontrez nos champions : </a:t>
            </a:r>
            <a:r>
              <a:rPr lang="fr-CA" dirty="0">
                <a:latin typeface="Arial" panose="020B0604020202020204" pitchFamily="34" charset="0"/>
                <a:cs typeface="Arial" panose="020B0604020202020204" pitchFamily="34" charset="0"/>
                <a:hlinkClick r:id="rId3"/>
              </a:rPr>
              <a:t>https://</a:t>
            </a:r>
            <a:r>
              <a:rPr lang="fr-CA" dirty="0" err="1">
                <a:latin typeface="Arial" panose="020B0604020202020204" pitchFamily="34" charset="0"/>
                <a:cs typeface="Arial" panose="020B0604020202020204" pitchFamily="34" charset="0"/>
                <a:hlinkClick r:id="rId3"/>
              </a:rPr>
              <a:t>www.connexionfac.ca</a:t>
            </a:r>
            <a:r>
              <a:rPr lang="fr-CA" dirty="0">
                <a:latin typeface="Arial" panose="020B0604020202020204" pitchFamily="34" charset="0"/>
                <a:cs typeface="Arial" panose="020B0604020202020204" pitchFamily="34" charset="0"/>
                <a:hlinkClick r:id="rId3"/>
              </a:rPr>
              <a:t>/Nationale/</a:t>
            </a:r>
            <a:r>
              <a:rPr lang="fr-CA" dirty="0" err="1">
                <a:latin typeface="Arial" panose="020B0604020202020204" pitchFamily="34" charset="0"/>
                <a:cs typeface="Arial" panose="020B0604020202020204" pitchFamily="34" charset="0"/>
                <a:hlinkClick r:id="rId3"/>
              </a:rPr>
              <a:t>Carrieres</a:t>
            </a:r>
            <a:r>
              <a:rPr lang="fr-CA" dirty="0">
                <a:latin typeface="Arial" panose="020B0604020202020204" pitchFamily="34" charset="0"/>
                <a:cs typeface="Arial" panose="020B0604020202020204" pitchFamily="34" charset="0"/>
                <a:hlinkClick r:id="rId3"/>
              </a:rPr>
              <a:t>/</a:t>
            </a:r>
            <a:r>
              <a:rPr lang="fr-CA" dirty="0" err="1">
                <a:latin typeface="Arial" panose="020B0604020202020204" pitchFamily="34" charset="0"/>
                <a:cs typeface="Arial" panose="020B0604020202020204" pitchFamily="34" charset="0"/>
                <a:hlinkClick r:id="rId3"/>
              </a:rPr>
              <a:t>Diversite</a:t>
            </a:r>
            <a:r>
              <a:rPr lang="fr-CA" dirty="0">
                <a:latin typeface="Arial" panose="020B0604020202020204" pitchFamily="34" charset="0"/>
                <a:cs typeface="Arial" panose="020B0604020202020204" pitchFamily="34" charset="0"/>
                <a:hlinkClick r:id="rId3"/>
              </a:rPr>
              <a:t>-et-inclusion/</a:t>
            </a:r>
            <a:r>
              <a:rPr lang="fr-CA" dirty="0" err="1">
                <a:latin typeface="Arial" panose="020B0604020202020204" pitchFamily="34" charset="0"/>
                <a:cs typeface="Arial" panose="020B0604020202020204" pitchFamily="34" charset="0"/>
                <a:hlinkClick r:id="rId3"/>
              </a:rPr>
              <a:t>Champions.aspx</a:t>
            </a:r>
            <a:endParaRPr lang="fr-CA" dirty="0">
              <a:latin typeface="Arial" panose="020B0604020202020204" pitchFamily="34" charset="0"/>
              <a:cs typeface="Arial" panose="020B0604020202020204" pitchFamily="34" charset="0"/>
            </a:endParaRPr>
          </a:p>
          <a:p>
            <a:pPr>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Pour devenir un allié et joindre le comité d’un champion, écrivez à : </a:t>
            </a:r>
            <a:r>
              <a:rPr lang="fr-ca" sz="1200" b="0" i="0" u="sng" kern="1200" baseline="0" dirty="0">
                <a:solidFill>
                  <a:schemeClr val="tx1"/>
                </a:solidFill>
                <a:effectLst/>
                <a:latin typeface="Arial" panose="020B0604020202020204" pitchFamily="34" charset="0"/>
                <a:cs typeface="Arial" panose="020B0604020202020204" pitchFamily="34" charset="0"/>
                <a:hlinkClick r:id="rId4"/>
              </a:rPr>
              <a:t>ee@sbmfc.com</a:t>
            </a:r>
            <a:endParaRPr lang="fr-ca" sz="1200" u="sng"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Mesures d’adaptation : Si vous avez des questions sur les mesures d’adaptation au travail ou si vous avez des besoins particuliers, veuillez communiquer avec votre surveillant ou gestionnaire immédiat ou avec votre bureau des ressources humaines.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6</a:t>
            </a:fld>
            <a:endParaRPr lang="fr-ca"/>
          </a:p>
        </p:txBody>
      </p:sp>
    </p:spTree>
    <p:extLst>
      <p:ext uri="{BB962C8B-B14F-4D97-AF65-F5344CB8AC3E}">
        <p14:creationId xmlns:p14="http://schemas.microsoft.com/office/powerpoint/2010/main" val="124886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Les SBMFC peuvent offrir aux militaires et à leurs familles des services dans les deux langues officielles, où qu’ils se trouvent.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Qu’arrive-t-il si vous ne pouvez pas vous-même fournir des services dans les deux langues officielles? Quelqu’un dans votre lieu de travail est-il bilingue?</a:t>
            </a:r>
            <a:r>
              <a:rPr lang="fr-CA" b="0" i="0" u="none" baseline="0" dirty="0">
                <a:latin typeface="Arial" panose="020B0604020202020204" pitchFamily="34" charset="0"/>
                <a:cs typeface="Arial" panose="020B0604020202020204" pitchFamily="34" charset="0"/>
              </a:rPr>
              <a:t> </a:t>
            </a:r>
            <a:r>
              <a:rPr lang="fr-ca" b="0" i="0" u="none" baseline="0" dirty="0">
                <a:latin typeface="Arial" panose="020B0604020202020204" pitchFamily="34" charset="0"/>
                <a:cs typeface="Arial" panose="020B0604020202020204" pitchFamily="34" charset="0"/>
              </a:rPr>
              <a:t>Connaissez-vous un collègue qui pourrait vous aider?</a:t>
            </a:r>
            <a:r>
              <a:rPr lang="fr-CA" b="0" i="0" u="none" baseline="0" dirty="0">
                <a:latin typeface="Arial" panose="020B0604020202020204" pitchFamily="34" charset="0"/>
                <a:cs typeface="Arial" panose="020B0604020202020204" pitchFamily="34" charset="0"/>
              </a:rPr>
              <a:t> </a:t>
            </a:r>
            <a:r>
              <a:rPr lang="fr-ca" b="0" i="0" u="none" baseline="0" dirty="0">
                <a:latin typeface="Arial" panose="020B0604020202020204" pitchFamily="34" charset="0"/>
                <a:cs typeface="Arial" panose="020B0604020202020204" pitchFamily="34" charset="0"/>
              </a:rPr>
              <a:t>Vous devrez peut-être faire preuve de créativité.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Des formations en langue seconde sont offertes en mode autoapprentissage ou en format virtuel. Elles sont accessibles sur CORE ou, pour ceux qui n’y ont pas accès, sur le site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ca"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https://www.cfmws-sbmfc.com/sites/intranet-cfmws/human-resources/SitePageModern/1861/official-languages (CORE – Informations).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u="sng" dirty="0">
                <a:solidFill>
                  <a:srgbClr val="0563C1"/>
                </a:solidFill>
                <a:effectLst/>
                <a:latin typeface="Arial" panose="020B0604020202020204" pitchFamily="34" charset="0"/>
                <a:ea typeface="Malgun Gothic" panose="020B0503020000020004" pitchFamily="34" charset="-127"/>
                <a:cs typeface="Arial" panose="020B0604020202020204" pitchFamily="34" charset="0"/>
                <a:hlinkClick r:id="rId3"/>
              </a:rPr>
              <a:t>Connexion FAC</a:t>
            </a:r>
            <a:r>
              <a:rPr lang="fr-CA" u="sng" dirty="0">
                <a:solidFill>
                  <a:srgbClr val="0563C1"/>
                </a:solidFill>
                <a:effectLst/>
                <a:latin typeface="Arial" panose="020B0604020202020204" pitchFamily="34" charset="0"/>
                <a:ea typeface="Malgun Gothic" panose="020B0503020000020004" pitchFamily="34" charset="-127"/>
                <a:cs typeface="Arial" panose="020B0604020202020204" pitchFamily="34" charset="0"/>
              </a:rPr>
              <a:t> : </a:t>
            </a:r>
            <a:r>
              <a:rPr lang="fr-FR" dirty="0">
                <a:hlinkClick r:id="rId4"/>
              </a:rPr>
              <a:t>Services de bien-être et moral des Forces canadiennes (SBMFC) | À propos | CFMWS</a:t>
            </a:r>
            <a:endParaRPr lang="fr-ca" b="0" i="0" u="none"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7</a:t>
            </a:fld>
            <a:endParaRPr lang="fr-ca"/>
          </a:p>
        </p:txBody>
      </p:sp>
    </p:spTree>
    <p:extLst>
      <p:ext uri="{BB962C8B-B14F-4D97-AF65-F5344CB8AC3E}">
        <p14:creationId xmlns:p14="http://schemas.microsoft.com/office/powerpoint/2010/main" val="203698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i="0" u="none" kern="1200" baseline="0" dirty="0">
                <a:solidFill>
                  <a:schemeClr val="tx1"/>
                </a:solidFill>
                <a:effectLst/>
                <a:latin typeface="Arial" panose="020B0604020202020204" pitchFamily="34" charset="0"/>
                <a:cs typeface="Arial" panose="020B0604020202020204" pitchFamily="34" charset="0"/>
              </a:rPr>
              <a:t>Les SBMFC sont déterminés à maintenir un milieu de travail positif où les employés peuvent échanger avec respect et ouverture et sont ax</a:t>
            </a:r>
            <a:r>
              <a:rPr lang="fr-CA" sz="1100" dirty="0">
                <a:latin typeface="Arial" panose="020B0604020202020204" pitchFamily="34" charset="0"/>
                <a:cs typeface="Arial" panose="020B0604020202020204" pitchFamily="34" charset="0"/>
              </a:rPr>
              <a:t>és </a:t>
            </a:r>
            <a:r>
              <a:rPr lang="fr-ca" sz="1100" b="0" i="0" u="none" kern="1200" baseline="0" dirty="0">
                <a:solidFill>
                  <a:schemeClr val="tx1"/>
                </a:solidFill>
                <a:effectLst/>
                <a:latin typeface="Arial" panose="020B0604020202020204" pitchFamily="34" charset="0"/>
                <a:cs typeface="Arial" panose="020B0604020202020204" pitchFamily="34" charset="0"/>
              </a:rPr>
              <a:t>sur la prévention et la résolution rapide des conflits.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latin typeface="Arial" panose="020B0604020202020204" pitchFamily="34" charset="0"/>
              <a:cs typeface="Arial" panose="020B0604020202020204" pitchFamily="34" charset="0"/>
            </a:endParaRPr>
          </a:p>
          <a:p>
            <a:pPr algn="l" rtl="0"/>
            <a:r>
              <a:rPr lang="fr-ca" sz="1100" b="0" i="0" u="none" kern="1200" baseline="0" dirty="0">
                <a:solidFill>
                  <a:schemeClr val="tx1"/>
                </a:solidFill>
                <a:effectLst/>
                <a:latin typeface="Arial" panose="020B0604020202020204" pitchFamily="34" charset="0"/>
                <a:cs typeface="Arial" panose="020B0604020202020204" pitchFamily="34" charset="0"/>
              </a:rPr>
              <a:t>Le Centre pour l’éthique et la résolution de conflits a pour mandat d’aider tous les employés des SBMFC à atteindre cet objectif en fournissant des programmes et des services dans les domaines suivants :</a:t>
            </a:r>
          </a:p>
          <a:p>
            <a:pPr marL="171450" indent="-171450" algn="l" rtl="0">
              <a:buFont typeface="Arial" panose="020B0604020202020204" pitchFamily="34" charset="0"/>
              <a:buChar char="•"/>
            </a:pPr>
            <a:r>
              <a:rPr lang="fr-ca" sz="1100" b="0" i="0" u="none" kern="1200" baseline="0" dirty="0">
                <a:solidFill>
                  <a:schemeClr val="tx1"/>
                </a:solidFill>
                <a:effectLst/>
                <a:latin typeface="Arial" panose="020B0604020202020204" pitchFamily="34" charset="0"/>
                <a:cs typeface="Arial" panose="020B0604020202020204" pitchFamily="34" charset="0"/>
              </a:rPr>
              <a:t>les valeurs, l’éthique et les conflits d’intérêts;</a:t>
            </a:r>
          </a:p>
          <a:p>
            <a:pPr marL="171450" indent="-171450" algn="l" rtl="0">
              <a:buFont typeface="Arial" panose="020B0604020202020204" pitchFamily="34" charset="0"/>
              <a:buChar char="•"/>
            </a:pPr>
            <a:r>
              <a:rPr lang="fr-ca" sz="1100" b="0" i="0" u="none" kern="1200" baseline="0" dirty="0">
                <a:solidFill>
                  <a:schemeClr val="tx1"/>
                </a:solidFill>
                <a:effectLst/>
                <a:latin typeface="Arial" panose="020B0604020202020204" pitchFamily="34" charset="0"/>
                <a:cs typeface="Arial" panose="020B0604020202020204" pitchFamily="34" charset="0"/>
              </a:rPr>
              <a:t>la prévention et la résolution du harcèlement;</a:t>
            </a:r>
          </a:p>
          <a:p>
            <a:pPr marL="171450" indent="-171450" algn="l" rtl="0">
              <a:buFont typeface="Arial" panose="020B0604020202020204" pitchFamily="34" charset="0"/>
              <a:buChar char="•"/>
            </a:pPr>
            <a:r>
              <a:rPr lang="fr-ca" sz="1100" b="0" i="0" u="none" kern="1200" baseline="0" dirty="0">
                <a:solidFill>
                  <a:schemeClr val="tx1"/>
                </a:solidFill>
                <a:effectLst/>
                <a:latin typeface="Arial" panose="020B0604020202020204" pitchFamily="34" charset="0"/>
                <a:cs typeface="Arial" panose="020B0604020202020204" pitchFamily="34" charset="0"/>
              </a:rPr>
              <a:t>la gestion des conflits.</a:t>
            </a:r>
          </a:p>
          <a:p>
            <a:pPr marL="171450" indent="-171450" algn="l" rtl="0">
              <a:buFont typeface="Arial" panose="020B0604020202020204" pitchFamily="34" charset="0"/>
              <a:buChar char="•"/>
            </a:pPr>
            <a:endParaRPr lang="fr-ca" sz="1100" b="0" i="0" kern="1200" dirty="0">
              <a:solidFill>
                <a:schemeClr val="tx1"/>
              </a:solidFill>
              <a:effectLst/>
              <a:latin typeface="Arial" panose="020B0604020202020204" pitchFamily="34" charset="0"/>
              <a:cs typeface="Arial" panose="020B0604020202020204" pitchFamily="34" charset="0"/>
            </a:endParaRPr>
          </a:p>
          <a:p>
            <a:pPr marL="0" indent="0" algn="l" rtl="0">
              <a:buFont typeface="Arial" panose="020B0604020202020204" pitchFamily="34" charset="0"/>
              <a:buNone/>
            </a:pPr>
            <a:r>
              <a:rPr lang="fr-ca" sz="1100" b="0" i="0" u="none" kern="1200" baseline="0" dirty="0">
                <a:solidFill>
                  <a:schemeClr val="tx1"/>
                </a:solidFill>
                <a:effectLst/>
                <a:latin typeface="Arial" panose="020B0604020202020204" pitchFamily="34" charset="0"/>
                <a:cs typeface="Arial" panose="020B0604020202020204" pitchFamily="34" charset="0"/>
              </a:rPr>
              <a:t>Conflit d’intérêts : une situation dans laquelle un employé du PFNP a des intérêts personnels qui pourraient influer indûment sur l’exercice de ses fonctions ou responsabilités officielles ou se sert de son poste pour obtenir des gains personnels.</a:t>
            </a:r>
            <a:r>
              <a:rPr lang="fr-CA" sz="1100" b="0" i="0" u="none" kern="1200" baseline="0" dirty="0">
                <a:solidFill>
                  <a:schemeClr val="tx1"/>
                </a:solidFill>
                <a:effectLst/>
                <a:latin typeface="Arial" panose="020B0604020202020204" pitchFamily="34" charset="0"/>
                <a:cs typeface="Arial" panose="020B0604020202020204" pitchFamily="34" charset="0"/>
              </a:rPr>
              <a:t> </a:t>
            </a:r>
            <a:endParaRPr lang="fr-ca" sz="1100" b="0" i="0" u="none" kern="1200" baseline="0" dirty="0">
              <a:solidFill>
                <a:schemeClr val="tx1"/>
              </a:solidFill>
              <a:effectLst/>
              <a:latin typeface="Arial" panose="020B0604020202020204" pitchFamily="34" charset="0"/>
              <a:cs typeface="Arial" panose="020B0604020202020204" pitchFamily="34" charset="0"/>
            </a:endParaRPr>
          </a:p>
          <a:p>
            <a:pPr marL="0" indent="0" algn="l" rtl="0">
              <a:buFont typeface="Arial" panose="020B0604020202020204" pitchFamily="34" charset="0"/>
              <a:buNone/>
            </a:pPr>
            <a:r>
              <a:rPr lang="fr-ca" sz="1100" b="0" i="0" u="none" kern="1200" baseline="0" dirty="0">
                <a:solidFill>
                  <a:schemeClr val="tx1"/>
                </a:solidFill>
                <a:effectLst/>
                <a:latin typeface="Arial" panose="020B0604020202020204" pitchFamily="34" charset="0"/>
                <a:cs typeface="Arial" panose="020B0604020202020204" pitchFamily="34" charset="0"/>
              </a:rPr>
              <a:t>Il existe trois types de conflits d’intérêts. </a:t>
            </a:r>
          </a:p>
          <a:p>
            <a:pPr marL="171450" indent="-171450" algn="l" rtl="0">
              <a:buFont typeface="Arial" panose="020B0604020202020204" pitchFamily="34" charset="0"/>
              <a:buChar char="•"/>
            </a:pPr>
            <a:r>
              <a:rPr lang="fr-ca" sz="1100" b="1" i="0" u="none" kern="1200" baseline="0" dirty="0">
                <a:solidFill>
                  <a:schemeClr val="tx1"/>
                </a:solidFill>
                <a:effectLst/>
                <a:latin typeface="Arial" panose="020B0604020202020204" pitchFamily="34" charset="0"/>
                <a:cs typeface="Arial" panose="020B0604020202020204" pitchFamily="34" charset="0"/>
              </a:rPr>
              <a:t>Réel </a:t>
            </a:r>
            <a:r>
              <a:rPr lang="fr-ca" sz="1100" b="0" i="0" u="none" kern="1200" baseline="0" dirty="0">
                <a:solidFill>
                  <a:schemeClr val="tx1"/>
                </a:solidFill>
                <a:effectLst/>
                <a:latin typeface="Arial" panose="020B0604020202020204" pitchFamily="34" charset="0"/>
                <a:cs typeface="Arial" panose="020B0604020202020204" pitchFamily="34" charset="0"/>
              </a:rPr>
              <a:t>– Il existe effectivement un conflit d’intérêts. </a:t>
            </a:r>
          </a:p>
          <a:p>
            <a:pPr marL="171450" indent="-171450" algn="l" rtl="0">
              <a:buFont typeface="Arial" panose="020B0604020202020204" pitchFamily="34" charset="0"/>
              <a:buChar char="•"/>
            </a:pPr>
            <a:r>
              <a:rPr lang="fr-ca" sz="1100" b="1" i="0" u="none" kern="1200" baseline="0" dirty="0">
                <a:solidFill>
                  <a:schemeClr val="tx1"/>
                </a:solidFill>
                <a:effectLst/>
                <a:latin typeface="Arial" panose="020B0604020202020204" pitchFamily="34" charset="0"/>
                <a:cs typeface="Arial" panose="020B0604020202020204" pitchFamily="34" charset="0"/>
              </a:rPr>
              <a:t>Apparent </a:t>
            </a:r>
            <a:r>
              <a:rPr lang="fr-ca" sz="1100" b="0" i="0" u="none" kern="1200" baseline="0" dirty="0">
                <a:solidFill>
                  <a:schemeClr val="tx1"/>
                </a:solidFill>
                <a:effectLst/>
                <a:latin typeface="Arial" panose="020B0604020202020204" pitchFamily="34" charset="0"/>
                <a:cs typeface="Arial" panose="020B0604020202020204" pitchFamily="34" charset="0"/>
              </a:rPr>
              <a:t>– On pourrait croire qu’il y a un conflit d’intérêts. </a:t>
            </a:r>
          </a:p>
          <a:p>
            <a:pPr marL="171450" indent="-171450" algn="l" rtl="0">
              <a:buFont typeface="Arial" panose="020B0604020202020204" pitchFamily="34" charset="0"/>
              <a:buChar char="•"/>
            </a:pPr>
            <a:r>
              <a:rPr lang="fr-ca" sz="1100" b="1" i="0" u="none" kern="1200" baseline="0" dirty="0">
                <a:solidFill>
                  <a:schemeClr val="tx1"/>
                </a:solidFill>
                <a:effectLst/>
                <a:latin typeface="Arial" panose="020B0604020202020204" pitchFamily="34" charset="0"/>
                <a:cs typeface="Arial" panose="020B0604020202020204" pitchFamily="34" charset="0"/>
              </a:rPr>
              <a:t>Potentiel</a:t>
            </a:r>
            <a:r>
              <a:rPr lang="fr-ca" sz="1100" b="0" i="0" u="none" kern="1200" baseline="0" dirty="0">
                <a:solidFill>
                  <a:schemeClr val="tx1"/>
                </a:solidFill>
                <a:effectLst/>
                <a:latin typeface="Arial" panose="020B0604020202020204" pitchFamily="34" charset="0"/>
                <a:cs typeface="Arial" panose="020B0604020202020204" pitchFamily="34" charset="0"/>
              </a:rPr>
              <a:t> – Il est raisonnable de croire qu’un conflit d’intérêts pourrait éventuellement survenir.</a:t>
            </a:r>
            <a:endParaRPr lang="fr-ca" sz="11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i="0" u="none" baseline="0" dirty="0">
                <a:latin typeface="Arial" panose="020B0604020202020204" pitchFamily="34" charset="0"/>
                <a:cs typeface="Arial" panose="020B0604020202020204" pitchFamily="34" charset="0"/>
              </a:rPr>
              <a:t>CORE –</a:t>
            </a:r>
            <a:r>
              <a:rPr lang="fr-CA" sz="1100" b="0" i="0" u="none" baseline="0" dirty="0">
                <a:latin typeface="Arial" panose="020B0604020202020204" pitchFamily="34" charset="0"/>
                <a:cs typeface="Arial" panose="020B0604020202020204" pitchFamily="34" charset="0"/>
              </a:rPr>
              <a:t> </a:t>
            </a:r>
            <a:r>
              <a:rPr lang="fr-ca" sz="1100" b="0" i="0" u="none" baseline="0" dirty="0">
                <a:latin typeface="Arial" panose="020B0604020202020204" pitchFamily="34" charset="0"/>
                <a:cs typeface="Arial" panose="020B0604020202020204" pitchFamily="34" charset="0"/>
              </a:rPr>
              <a:t>Pour plus de renseignements : https://www.cfmws-sbmfc.com/sites/intranet-cfmws/ccre/SitePageModern/1780/ccre-homepage</a:t>
            </a:r>
          </a:p>
          <a:p>
            <a:pPr>
              <a:defRPr/>
            </a:pPr>
            <a:r>
              <a:rPr lang="fr-ca" sz="1100" b="0" i="0" u="none" baseline="0" dirty="0">
                <a:latin typeface="Arial" panose="020B0604020202020204" pitchFamily="34" charset="0"/>
                <a:cs typeface="Arial" panose="020B0604020202020204" pitchFamily="34" charset="0"/>
              </a:rPr>
              <a:t>Connexion FAC : </a:t>
            </a:r>
            <a:r>
              <a:rPr lang="fr-FR" sz="1100" dirty="0">
                <a:hlinkClick r:id="rId3"/>
              </a:rPr>
              <a:t>Services de bien-être et moral des Forces canadiennes (SBMFC) | À propos | CFMWS</a:t>
            </a:r>
            <a:endParaRPr lang="en-US" sz="11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8</a:t>
            </a:fld>
            <a:endParaRPr lang="fr-ca" dirty="0"/>
          </a:p>
        </p:txBody>
      </p:sp>
    </p:spTree>
    <p:extLst>
      <p:ext uri="{BB962C8B-B14F-4D97-AF65-F5344CB8AC3E}">
        <p14:creationId xmlns:p14="http://schemas.microsoft.com/office/powerpoint/2010/main" val="3360756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En dépit des efforts déployés par le Personnel des fonds non publics afin</a:t>
            </a:r>
            <a:r>
              <a:rPr lang="fr-ca" b="0" i="0" u="none" dirty="0">
                <a:latin typeface="Arial" panose="020B0604020202020204" pitchFamily="34" charset="0"/>
                <a:cs typeface="Arial" panose="020B0604020202020204" pitchFamily="34" charset="0"/>
              </a:rPr>
              <a:t> d’</a:t>
            </a:r>
            <a:r>
              <a:rPr lang="fr-ca" b="0" i="0" u="none" baseline="0" dirty="0">
                <a:latin typeface="Arial" panose="020B0604020202020204" pitchFamily="34" charset="0"/>
                <a:cs typeface="Arial" panose="020B0604020202020204" pitchFamily="34" charset="0"/>
              </a:rPr>
              <a:t>assurer un milieu de travail sain et sécuritaire, des accidents ou des incidents peuvent tout de même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Nous utilisons la solution de gestion de la santé et la sécurité au travail (SST) SMAAT.</a:t>
            </a:r>
            <a:r>
              <a:rPr lang="fr-CA" b="0" i="0" u="none" baseline="0" dirty="0">
                <a:latin typeface="Arial" panose="020B0604020202020204" pitchFamily="34" charset="0"/>
                <a:cs typeface="Arial" panose="020B0604020202020204" pitchFamily="34" charset="0"/>
              </a:rPr>
              <a:t> </a:t>
            </a:r>
            <a:r>
              <a:rPr lang="fr-ca" b="0" i="0" u="none" baseline="0" dirty="0">
                <a:latin typeface="Arial" panose="020B0604020202020204" pitchFamily="34" charset="0"/>
                <a:cs typeface="Arial" panose="020B0604020202020204" pitchFamily="34" charset="0"/>
              </a:rPr>
              <a:t>Ce système vous permet de déclarer vous-même les incidents et sert de base de données centrale pour tous les rapports et toute l’information sur la SST.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Si vous vous blessez au travail ou évitez un accident de justesse, vous devez le signaler dans SMAAT.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Que faire si vous vous blessez au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hlinkClick r:id="rId3"/>
              </a:rPr>
              <a:t>Aperçu du document – 13.5.5_OccupationalIllnessInjury_Guide_Employees (cfmws-sbmfc.com)</a:t>
            </a: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Qu’en est-il des employés en télétravail?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hlinkClick r:id="rId4"/>
              </a:rPr>
              <a:t>Aperçu du document – If </a:t>
            </a:r>
            <a:r>
              <a:rPr lang="fr-ca" b="0" i="0" u="none" baseline="0" dirty="0" err="1">
                <a:latin typeface="Arial" panose="020B0604020202020204" pitchFamily="34" charset="0"/>
                <a:cs typeface="Arial" panose="020B0604020202020204" pitchFamily="34" charset="0"/>
                <a:hlinkClick r:id="rId4"/>
              </a:rPr>
              <a:t>you</a:t>
            </a:r>
            <a:r>
              <a:rPr lang="fr-ca" b="0" i="0" u="none" baseline="0" dirty="0">
                <a:latin typeface="Arial" panose="020B0604020202020204" pitchFamily="34" charset="0"/>
                <a:cs typeface="Arial" panose="020B0604020202020204" pitchFamily="34" charset="0"/>
                <a:hlinkClick r:id="rId4"/>
              </a:rPr>
              <a:t> are </a:t>
            </a:r>
            <a:r>
              <a:rPr lang="fr-ca" b="0" i="0" u="none" baseline="0" dirty="0" err="1">
                <a:latin typeface="Arial" panose="020B0604020202020204" pitchFamily="34" charset="0"/>
                <a:cs typeface="Arial" panose="020B0604020202020204" pitchFamily="34" charset="0"/>
                <a:hlinkClick r:id="rId4"/>
              </a:rPr>
              <a:t>injured</a:t>
            </a:r>
            <a:r>
              <a:rPr lang="fr-ca" b="0" i="0" u="none" baseline="0" dirty="0">
                <a:latin typeface="Arial" panose="020B0604020202020204" pitchFamily="34" charset="0"/>
                <a:cs typeface="Arial" panose="020B0604020202020204" pitchFamily="34" charset="0"/>
                <a:hlinkClick r:id="rId4"/>
              </a:rPr>
              <a:t> (cfmws-sbmfc.com)</a:t>
            </a: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latin typeface="Arial" panose="020B0604020202020204" pitchFamily="34" charset="0"/>
                <a:cs typeface="Arial" panose="020B0604020202020204" pitchFamily="34" charset="0"/>
              </a:rPr>
              <a:t>CORE –</a:t>
            </a:r>
            <a:r>
              <a:rPr lang="fr-CA" b="0" i="0" u="none" baseline="0" dirty="0">
                <a:latin typeface="Arial" panose="020B0604020202020204" pitchFamily="34" charset="0"/>
                <a:cs typeface="Arial" panose="020B0604020202020204" pitchFamily="34" charset="0"/>
              </a:rPr>
              <a:t> </a:t>
            </a:r>
            <a:r>
              <a:rPr lang="fr-ca" b="0" i="0" u="none" baseline="0" dirty="0">
                <a:latin typeface="Arial" panose="020B0604020202020204" pitchFamily="34" charset="0"/>
                <a:cs typeface="Arial" panose="020B0604020202020204" pitchFamily="34" charset="0"/>
              </a:rPr>
              <a:t>Pour plus de renseignements : https://www.cfmws-sbmfc.com/sites/intranet-cfmws/human-resources/SitePageModern/1958/occupational-health-and-safety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lgn="l" rtl="0"/>
            <a:fld id="{B924AFA1-F5D3-4A47-AC31-E26E79B50DC5}" type="slidenum">
              <a:rPr/>
              <a:t>9</a:t>
            </a:fld>
            <a:endParaRPr lang="fr-ca"/>
          </a:p>
        </p:txBody>
      </p:sp>
    </p:spTree>
    <p:extLst>
      <p:ext uri="{BB962C8B-B14F-4D97-AF65-F5344CB8AC3E}">
        <p14:creationId xmlns:p14="http://schemas.microsoft.com/office/powerpoint/2010/main" val="3804769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C04FDF-E8EB-5F40-A349-8213D3914185}"/>
              </a:ext>
            </a:extLst>
          </p:cNvPr>
          <p:cNvSpPr/>
          <p:nvPr userDrawn="1"/>
        </p:nvSpPr>
        <p:spPr>
          <a:xfrm>
            <a:off x="0" y="12153207"/>
            <a:ext cx="24377650" cy="156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Regular" pitchFamily="2" charset="77"/>
            </a:endParaRPr>
          </a:p>
        </p:txBody>
      </p:sp>
    </p:spTree>
    <p:extLst>
      <p:ext uri="{BB962C8B-B14F-4D97-AF65-F5344CB8AC3E}">
        <p14:creationId xmlns:p14="http://schemas.microsoft.com/office/powerpoint/2010/main" val="830830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5A32084-DDE8-954D-A504-38CA41FBA50C}"/>
              </a:ext>
            </a:extLst>
          </p:cNvPr>
          <p:cNvSpPr>
            <a:spLocks noGrp="1"/>
          </p:cNvSpPr>
          <p:nvPr>
            <p:ph type="pic" sz="quarter" idx="10"/>
          </p:nvPr>
        </p:nvSpPr>
        <p:spPr>
          <a:xfrm>
            <a:off x="0" y="1904690"/>
            <a:ext cx="14703455" cy="9792321"/>
          </a:xfrm>
          <a:solidFill>
            <a:schemeClr val="bg1">
              <a:lumMod val="95000"/>
            </a:schemeClr>
          </a:solidFill>
        </p:spPr>
        <p:txBody>
          <a:bodyPr>
            <a:normAutofit/>
          </a:bodyPr>
          <a:lstStyle>
            <a:lvl1pPr marL="0" indent="0">
              <a:buFontTx/>
              <a:buNone/>
              <a:defRPr sz="2800" baseline="0"/>
            </a:lvl1pPr>
          </a:lstStyle>
          <a:p>
            <a:r>
              <a:rPr lang="en-US" dirty="0"/>
              <a:t>Click icon to add picture</a:t>
            </a:r>
          </a:p>
        </p:txBody>
      </p:sp>
    </p:spTree>
    <p:extLst>
      <p:ext uri="{BB962C8B-B14F-4D97-AF65-F5344CB8AC3E}">
        <p14:creationId xmlns:p14="http://schemas.microsoft.com/office/powerpoint/2010/main" val="329017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Title-NO-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7A4BF22-3D71-47C0-A2D3-FE292EEE4162}"/>
              </a:ext>
            </a:extLst>
          </p:cNvPr>
          <p:cNvSpPr>
            <a:spLocks noGrp="1"/>
          </p:cNvSpPr>
          <p:nvPr>
            <p:ph type="pic" sz="quarter" idx="10" hasCustomPrompt="1"/>
          </p:nvPr>
        </p:nvSpPr>
        <p:spPr>
          <a:xfrm>
            <a:off x="-17559" y="0"/>
            <a:ext cx="24390066" cy="13590558"/>
          </a:xfrm>
          <a:custGeom>
            <a:avLst/>
            <a:gdLst>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005549 w 24390066"/>
              <a:gd name="connsiteY29" fmla="*/ 10267162 h 13590558"/>
              <a:gd name="connsiteX30" fmla="*/ 12361960 w 24390066"/>
              <a:gd name="connsiteY30" fmla="*/ 9910752 h 13590558"/>
              <a:gd name="connsiteX31" fmla="*/ 12361960 w 24390066"/>
              <a:gd name="connsiteY31" fmla="*/ 5961574 h 13590558"/>
              <a:gd name="connsiteX32" fmla="*/ 12005549 w 24390066"/>
              <a:gd name="connsiteY32" fmla="*/ 5605162 h 13590558"/>
              <a:gd name="connsiteX33" fmla="*/ 5147 w 24390066"/>
              <a:gd name="connsiteY33" fmla="*/ 5605162 h 135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390066" h="13590558">
                <a:moveTo>
                  <a:pt x="5147" y="0"/>
                </a:moveTo>
                <a:lnTo>
                  <a:pt x="24390066" y="0"/>
                </a:lnTo>
                <a:lnTo>
                  <a:pt x="24390066" y="13590558"/>
                </a:lnTo>
                <a:lnTo>
                  <a:pt x="23315438" y="13590558"/>
                </a:lnTo>
                <a:lnTo>
                  <a:pt x="23178618" y="13590558"/>
                </a:lnTo>
                <a:cubicBezTo>
                  <a:pt x="23005234" y="13590558"/>
                  <a:pt x="22864678" y="13450003"/>
                  <a:pt x="22864678" y="13276619"/>
                </a:cubicBezTo>
                <a:lnTo>
                  <a:pt x="22864678" y="13172332"/>
                </a:lnTo>
                <a:lnTo>
                  <a:pt x="23053050" y="13097500"/>
                </a:lnTo>
                <a:cubicBezTo>
                  <a:pt x="23544914" y="12882514"/>
                  <a:pt x="23849134" y="12585514"/>
                  <a:pt x="23849134" y="12257457"/>
                </a:cubicBezTo>
                <a:cubicBezTo>
                  <a:pt x="23849134" y="11601343"/>
                  <a:pt x="22632246" y="11069457"/>
                  <a:pt x="21131134" y="11069457"/>
                </a:cubicBezTo>
                <a:cubicBezTo>
                  <a:pt x="19630026" y="11069457"/>
                  <a:pt x="18413134" y="11601343"/>
                  <a:pt x="18413134" y="12257457"/>
                </a:cubicBezTo>
                <a:cubicBezTo>
                  <a:pt x="18413134" y="12339471"/>
                  <a:pt x="18432150" y="12419544"/>
                  <a:pt x="18468354" y="12496880"/>
                </a:cubicBezTo>
                <a:lnTo>
                  <a:pt x="18526170" y="12578288"/>
                </a:lnTo>
                <a:lnTo>
                  <a:pt x="977039" y="12578288"/>
                </a:lnTo>
                <a:lnTo>
                  <a:pt x="977039" y="12575575"/>
                </a:lnTo>
                <a:lnTo>
                  <a:pt x="636856" y="12575575"/>
                </a:lnTo>
                <a:cubicBezTo>
                  <a:pt x="548925" y="12575575"/>
                  <a:pt x="465156" y="12557754"/>
                  <a:pt x="388963" y="12525528"/>
                </a:cubicBezTo>
                <a:lnTo>
                  <a:pt x="366181" y="12513162"/>
                </a:lnTo>
                <a:lnTo>
                  <a:pt x="345150" y="12504876"/>
                </a:lnTo>
                <a:cubicBezTo>
                  <a:pt x="210962" y="12440218"/>
                  <a:pt x="103898" y="12328187"/>
                  <a:pt x="45654" y="12190480"/>
                </a:cubicBezTo>
                <a:lnTo>
                  <a:pt x="19941" y="12107652"/>
                </a:lnTo>
                <a:lnTo>
                  <a:pt x="19941" y="12089627"/>
                </a:lnTo>
                <a:lnTo>
                  <a:pt x="14797" y="12073053"/>
                </a:lnTo>
                <a:lnTo>
                  <a:pt x="5147" y="12073053"/>
                </a:lnTo>
                <a:lnTo>
                  <a:pt x="5147" y="11989777"/>
                </a:lnTo>
                <a:lnTo>
                  <a:pt x="0" y="11938719"/>
                </a:lnTo>
                <a:lnTo>
                  <a:pt x="0" y="11518666"/>
                </a:lnTo>
                <a:lnTo>
                  <a:pt x="5147" y="11467608"/>
                </a:lnTo>
                <a:lnTo>
                  <a:pt x="5147" y="10267162"/>
                </a:lnTo>
                <a:lnTo>
                  <a:pt x="12005549" y="10267162"/>
                </a:lnTo>
                <a:cubicBezTo>
                  <a:pt x="12202389" y="10267162"/>
                  <a:pt x="12361960" y="10107592"/>
                  <a:pt x="12361960" y="9910752"/>
                </a:cubicBezTo>
                <a:lnTo>
                  <a:pt x="12361960" y="5961574"/>
                </a:lnTo>
                <a:cubicBezTo>
                  <a:pt x="12361960" y="5764733"/>
                  <a:pt x="12202389" y="5605162"/>
                  <a:pt x="12005549" y="5605162"/>
                </a:cubicBezTo>
                <a:lnTo>
                  <a:pt x="5147" y="5605162"/>
                </a:lnTo>
                <a:close/>
              </a:path>
            </a:pathLst>
          </a:custGeom>
        </p:spPr>
        <p:txBody>
          <a:bodyPr wrap="square">
            <a:noAutofit/>
          </a:bodyPr>
          <a:lstStyle>
            <a:lvl1pPr marL="0" indent="0" algn="ctr">
              <a:buFontTx/>
              <a:buNone/>
              <a:defRPr>
                <a:latin typeface="Montserrat" panose="00000500000000000000" pitchFamily="2" charset="0"/>
              </a:defRPr>
            </a:lvl1pPr>
          </a:lstStyle>
          <a:p>
            <a:r>
              <a:rPr lang="en-US" dirty="0"/>
              <a:t>Drag &amp; drop image here</a:t>
            </a:r>
          </a:p>
        </p:txBody>
      </p:sp>
      <p:pic>
        <p:nvPicPr>
          <p:cNvPr id="10" name="Picture 9">
            <a:extLst>
              <a:ext uri="{FF2B5EF4-FFF2-40B4-BE49-F238E27FC236}">
                <a16:creationId xmlns:a16="http://schemas.microsoft.com/office/drawing/2014/main" id="{31D427D5-A91E-7141-A364-7AA43D7CE09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72" y="10806067"/>
            <a:ext cx="24384922" cy="2924156"/>
          </a:xfrm>
          <a:prstGeom prst="rect">
            <a:avLst/>
          </a:prstGeom>
        </p:spPr>
      </p:pic>
      <p:sp>
        <p:nvSpPr>
          <p:cNvPr id="36" name="Freeform: Shape 35">
            <a:extLst>
              <a:ext uri="{FF2B5EF4-FFF2-40B4-BE49-F238E27FC236}">
                <a16:creationId xmlns:a16="http://schemas.microsoft.com/office/drawing/2014/main" id="{6751C132-2C7B-4002-8837-0DF912E3BF05}"/>
              </a:ext>
            </a:extLst>
          </p:cNvPr>
          <p:cNvSpPr/>
          <p:nvPr userDrawn="1"/>
        </p:nvSpPr>
        <p:spPr>
          <a:xfrm>
            <a:off x="-17558" y="5605161"/>
            <a:ext cx="12366000" cy="4665600"/>
          </a:xfrm>
          <a:custGeom>
            <a:avLst/>
            <a:gdLst>
              <a:gd name="connsiteX0" fmla="*/ 0 w 12361958"/>
              <a:gd name="connsiteY0" fmla="*/ 0 h 4662000"/>
              <a:gd name="connsiteX1" fmla="*/ 12005548 w 12361958"/>
              <a:gd name="connsiteY1" fmla="*/ 0 h 4662000"/>
              <a:gd name="connsiteX2" fmla="*/ 12361958 w 12361958"/>
              <a:gd name="connsiteY2" fmla="*/ 356410 h 4662000"/>
              <a:gd name="connsiteX3" fmla="*/ 12361958 w 12361958"/>
              <a:gd name="connsiteY3" fmla="*/ 4305590 h 4662000"/>
              <a:gd name="connsiteX4" fmla="*/ 12005548 w 12361958"/>
              <a:gd name="connsiteY4" fmla="*/ 4662000 h 4662000"/>
              <a:gd name="connsiteX5" fmla="*/ 0 w 12361958"/>
              <a:gd name="connsiteY5" fmla="*/ 4662000 h 46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1958" h="4662000">
                <a:moveTo>
                  <a:pt x="0" y="0"/>
                </a:moveTo>
                <a:lnTo>
                  <a:pt x="12005548" y="0"/>
                </a:lnTo>
                <a:cubicBezTo>
                  <a:pt x="12202388" y="0"/>
                  <a:pt x="12361958" y="159570"/>
                  <a:pt x="12361958" y="356410"/>
                </a:cubicBezTo>
                <a:lnTo>
                  <a:pt x="12361958" y="4305590"/>
                </a:lnTo>
                <a:cubicBezTo>
                  <a:pt x="12361958" y="4502430"/>
                  <a:pt x="12202388" y="4662000"/>
                  <a:pt x="12005548" y="4662000"/>
                </a:cubicBezTo>
                <a:lnTo>
                  <a:pt x="0" y="4662000"/>
                </a:lnTo>
                <a:close/>
              </a:path>
            </a:pathLst>
          </a:custGeom>
          <a:solidFill>
            <a:srgbClr val="E5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Regular" pitchFamily="2" charset="77"/>
            </a:endParaRPr>
          </a:p>
        </p:txBody>
      </p:sp>
      <p:sp>
        <p:nvSpPr>
          <p:cNvPr id="3" name="Text Placeholder 2">
            <a:extLst>
              <a:ext uri="{FF2B5EF4-FFF2-40B4-BE49-F238E27FC236}">
                <a16:creationId xmlns:a16="http://schemas.microsoft.com/office/drawing/2014/main" id="{EF2AB372-C670-4435-87B6-B476A56F6390}"/>
              </a:ext>
            </a:extLst>
          </p:cNvPr>
          <p:cNvSpPr>
            <a:spLocks noGrp="1"/>
          </p:cNvSpPr>
          <p:nvPr>
            <p:ph type="body" sz="quarter" idx="11" hasCustomPrompt="1"/>
          </p:nvPr>
        </p:nvSpPr>
        <p:spPr>
          <a:xfrm>
            <a:off x="194461" y="6412358"/>
            <a:ext cx="9699348" cy="879870"/>
          </a:xfrm>
        </p:spPr>
        <p:txBody>
          <a:bodyPr lIns="432000">
            <a:noAutofit/>
          </a:bodyPr>
          <a:lstStyle>
            <a:lvl1pPr marL="0" indent="0">
              <a:buFontTx/>
              <a:buNone/>
              <a:defRPr sz="4000" b="1" spc="600">
                <a:solidFill>
                  <a:schemeClr val="bg1"/>
                </a:solidFill>
                <a:latin typeface="Montserrat" panose="00000500000000000000" pitchFamily="2" charset="0"/>
              </a:defRPr>
            </a:lvl1pPr>
            <a:lvl2pPr>
              <a:defRPr sz="3200" b="1">
                <a:latin typeface="Montserrat" panose="00000500000000000000" pitchFamily="2" charset="0"/>
              </a:defRPr>
            </a:lvl2pPr>
            <a:lvl3pPr>
              <a:defRPr sz="2800" b="1">
                <a:latin typeface="Montserrat" panose="00000500000000000000" pitchFamily="2" charset="0"/>
              </a:defRPr>
            </a:lvl3pPr>
            <a:lvl4pPr>
              <a:defRPr sz="2400" b="1">
                <a:latin typeface="Montserrat" panose="00000500000000000000" pitchFamily="2" charset="0"/>
              </a:defRPr>
            </a:lvl4pPr>
            <a:lvl5pPr>
              <a:defRPr sz="2400" b="1">
                <a:latin typeface="Montserrat" panose="00000500000000000000" pitchFamily="2" charset="0"/>
              </a:defRPr>
            </a:lvl5pPr>
          </a:lstStyle>
          <a:p>
            <a:pPr lvl="0"/>
            <a:r>
              <a:rPr lang="en-US" dirty="0"/>
              <a:t>PRESENTATION TITLE</a:t>
            </a:r>
          </a:p>
        </p:txBody>
      </p:sp>
      <p:sp>
        <p:nvSpPr>
          <p:cNvPr id="11" name="Text Placeholder 2">
            <a:extLst>
              <a:ext uri="{FF2B5EF4-FFF2-40B4-BE49-F238E27FC236}">
                <a16:creationId xmlns:a16="http://schemas.microsoft.com/office/drawing/2014/main" id="{7D3CCDEC-4E59-427C-A005-FC76F90CBEF2}"/>
              </a:ext>
            </a:extLst>
          </p:cNvPr>
          <p:cNvSpPr>
            <a:spLocks noGrp="1"/>
          </p:cNvSpPr>
          <p:nvPr>
            <p:ph type="body" sz="quarter" idx="12" hasCustomPrompt="1"/>
          </p:nvPr>
        </p:nvSpPr>
        <p:spPr>
          <a:xfrm>
            <a:off x="194461" y="7292228"/>
            <a:ext cx="8016852" cy="879870"/>
          </a:xfrm>
        </p:spPr>
        <p:txBody>
          <a:bodyPr lIns="432000">
            <a:noAutofit/>
          </a:bodyPr>
          <a:lstStyle>
            <a:lvl1pPr marL="0" indent="0">
              <a:buFontTx/>
              <a:buNone/>
              <a:defRPr sz="3000" b="0" spc="600">
                <a:solidFill>
                  <a:schemeClr val="bg1"/>
                </a:solidFill>
                <a:latin typeface="Montserrat" panose="00000500000000000000" pitchFamily="2" charset="0"/>
              </a:defRPr>
            </a:lvl1pPr>
            <a:lvl2pPr>
              <a:defRPr sz="3200" b="1">
                <a:latin typeface="Montserrat" panose="00000500000000000000" pitchFamily="2" charset="0"/>
              </a:defRPr>
            </a:lvl2pPr>
            <a:lvl3pPr>
              <a:defRPr sz="2800" b="1">
                <a:latin typeface="Montserrat" panose="00000500000000000000" pitchFamily="2" charset="0"/>
              </a:defRPr>
            </a:lvl3pPr>
            <a:lvl4pPr>
              <a:defRPr sz="2400" b="1">
                <a:latin typeface="Montserrat" panose="00000500000000000000" pitchFamily="2" charset="0"/>
              </a:defRPr>
            </a:lvl4pPr>
            <a:lvl5pPr>
              <a:defRPr sz="2400" b="1">
                <a:latin typeface="Montserrat" panose="00000500000000000000" pitchFamily="2" charset="0"/>
              </a:defRPr>
            </a:lvl5pPr>
          </a:lstStyle>
          <a:p>
            <a:pPr lvl="0"/>
            <a:r>
              <a:rPr lang="en-US" dirty="0"/>
              <a:t>PRESENTATION SUBTITLE TWO LINES.</a:t>
            </a:r>
          </a:p>
        </p:txBody>
      </p:sp>
      <p:sp>
        <p:nvSpPr>
          <p:cNvPr id="12" name="Text Placeholder 2">
            <a:extLst>
              <a:ext uri="{FF2B5EF4-FFF2-40B4-BE49-F238E27FC236}">
                <a16:creationId xmlns:a16="http://schemas.microsoft.com/office/drawing/2014/main" id="{A33E207F-6CF4-4137-B55F-7595CC257279}"/>
              </a:ext>
            </a:extLst>
          </p:cNvPr>
          <p:cNvSpPr>
            <a:spLocks noGrp="1"/>
          </p:cNvSpPr>
          <p:nvPr>
            <p:ph type="body" sz="quarter" idx="13" hasCustomPrompt="1"/>
          </p:nvPr>
        </p:nvSpPr>
        <p:spPr>
          <a:xfrm>
            <a:off x="194461" y="8844298"/>
            <a:ext cx="8016852" cy="483696"/>
          </a:xfrm>
        </p:spPr>
        <p:txBody>
          <a:bodyPr lIns="432000">
            <a:noAutofit/>
          </a:bodyPr>
          <a:lstStyle>
            <a:lvl1pPr marL="0" indent="0">
              <a:buFontTx/>
              <a:buNone/>
              <a:defRPr sz="2000" b="0" spc="600">
                <a:solidFill>
                  <a:schemeClr val="bg1"/>
                </a:solidFill>
                <a:latin typeface="Montserrat" panose="00000500000000000000" pitchFamily="2" charset="0"/>
              </a:defRPr>
            </a:lvl1pPr>
            <a:lvl2pPr>
              <a:defRPr sz="3200" b="1">
                <a:latin typeface="Montserrat" panose="00000500000000000000" pitchFamily="2" charset="0"/>
              </a:defRPr>
            </a:lvl2pPr>
            <a:lvl3pPr>
              <a:defRPr sz="2800" b="1">
                <a:latin typeface="Montserrat" panose="00000500000000000000" pitchFamily="2" charset="0"/>
              </a:defRPr>
            </a:lvl3pPr>
            <a:lvl4pPr>
              <a:defRPr sz="2400" b="1">
                <a:latin typeface="Montserrat" panose="00000500000000000000" pitchFamily="2" charset="0"/>
              </a:defRPr>
            </a:lvl4pPr>
            <a:lvl5pPr>
              <a:defRPr sz="2400" b="1">
                <a:latin typeface="Montserrat" panose="00000500000000000000" pitchFamily="2" charset="0"/>
              </a:defRPr>
            </a:lvl5pPr>
          </a:lstStyle>
          <a:p>
            <a:pPr lvl="0"/>
            <a:r>
              <a:rPr lang="en-US" dirty="0"/>
              <a:t>Name of Presenter, if required</a:t>
            </a:r>
          </a:p>
        </p:txBody>
      </p:sp>
      <p:sp>
        <p:nvSpPr>
          <p:cNvPr id="13" name="Text Placeholder 2">
            <a:extLst>
              <a:ext uri="{FF2B5EF4-FFF2-40B4-BE49-F238E27FC236}">
                <a16:creationId xmlns:a16="http://schemas.microsoft.com/office/drawing/2014/main" id="{9CF8964C-B7EE-452A-A576-6B078E60B5BB}"/>
              </a:ext>
            </a:extLst>
          </p:cNvPr>
          <p:cNvSpPr>
            <a:spLocks noGrp="1"/>
          </p:cNvSpPr>
          <p:nvPr>
            <p:ph type="body" sz="quarter" idx="14" hasCustomPrompt="1"/>
          </p:nvPr>
        </p:nvSpPr>
        <p:spPr>
          <a:xfrm>
            <a:off x="194462" y="9327994"/>
            <a:ext cx="8016852" cy="483696"/>
          </a:xfrm>
        </p:spPr>
        <p:txBody>
          <a:bodyPr lIns="432000">
            <a:noAutofit/>
          </a:bodyPr>
          <a:lstStyle>
            <a:lvl1pPr marL="0" indent="0">
              <a:buFontTx/>
              <a:buNone/>
              <a:defRPr sz="2000" b="0" spc="600">
                <a:solidFill>
                  <a:schemeClr val="bg1"/>
                </a:solidFill>
                <a:latin typeface="Montserrat" panose="00000500000000000000" pitchFamily="2" charset="0"/>
              </a:defRPr>
            </a:lvl1pPr>
            <a:lvl2pPr>
              <a:defRPr sz="3200" b="1">
                <a:latin typeface="Montserrat" panose="00000500000000000000" pitchFamily="2" charset="0"/>
              </a:defRPr>
            </a:lvl2pPr>
            <a:lvl3pPr>
              <a:defRPr sz="2800" b="1">
                <a:latin typeface="Montserrat" panose="00000500000000000000" pitchFamily="2" charset="0"/>
              </a:defRPr>
            </a:lvl3pPr>
            <a:lvl4pPr>
              <a:defRPr sz="2400" b="1">
                <a:latin typeface="Montserrat" panose="00000500000000000000" pitchFamily="2" charset="0"/>
              </a:defRPr>
            </a:lvl4pPr>
            <a:lvl5pPr>
              <a:defRPr sz="2400" b="1">
                <a:latin typeface="Montserrat" panose="00000500000000000000" pitchFamily="2" charset="0"/>
              </a:defRPr>
            </a:lvl5pPr>
          </a:lstStyle>
          <a:p>
            <a:pPr lvl="0"/>
            <a:r>
              <a:rPr lang="en-US" dirty="0"/>
              <a:t>DATE</a:t>
            </a:r>
          </a:p>
        </p:txBody>
      </p:sp>
    </p:spTree>
    <p:extLst>
      <p:ext uri="{BB962C8B-B14F-4D97-AF65-F5344CB8AC3E}">
        <p14:creationId xmlns:p14="http://schemas.microsoft.com/office/powerpoint/2010/main" val="408167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verTitle-NO-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7A4BF22-3D71-47C0-A2D3-FE292EEE4162}"/>
              </a:ext>
            </a:extLst>
          </p:cNvPr>
          <p:cNvSpPr>
            <a:spLocks noGrp="1"/>
          </p:cNvSpPr>
          <p:nvPr>
            <p:ph type="pic" sz="quarter" idx="10" hasCustomPrompt="1"/>
          </p:nvPr>
        </p:nvSpPr>
        <p:spPr>
          <a:xfrm>
            <a:off x="-17559" y="0"/>
            <a:ext cx="24390066" cy="13590558"/>
          </a:xfrm>
          <a:custGeom>
            <a:avLst/>
            <a:gdLst>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005549 w 24390066"/>
              <a:gd name="connsiteY29" fmla="*/ 10267162 h 13590558"/>
              <a:gd name="connsiteX30" fmla="*/ 12361960 w 24390066"/>
              <a:gd name="connsiteY30" fmla="*/ 9910752 h 13590558"/>
              <a:gd name="connsiteX31" fmla="*/ 12361960 w 24390066"/>
              <a:gd name="connsiteY31" fmla="*/ 5961574 h 13590558"/>
              <a:gd name="connsiteX32" fmla="*/ 12005549 w 24390066"/>
              <a:gd name="connsiteY32" fmla="*/ 5605162 h 13590558"/>
              <a:gd name="connsiteX33" fmla="*/ 5147 w 24390066"/>
              <a:gd name="connsiteY33" fmla="*/ 5605162 h 13590558"/>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005549 w 24390066"/>
              <a:gd name="connsiteY29" fmla="*/ 10267162 h 13590558"/>
              <a:gd name="connsiteX30" fmla="*/ 12361960 w 24390066"/>
              <a:gd name="connsiteY30" fmla="*/ 9910752 h 13590558"/>
              <a:gd name="connsiteX31" fmla="*/ 12361960 w 24390066"/>
              <a:gd name="connsiteY31" fmla="*/ 5961574 h 13590558"/>
              <a:gd name="connsiteX32" fmla="*/ 5147 w 24390066"/>
              <a:gd name="connsiteY32" fmla="*/ 5605162 h 13590558"/>
              <a:gd name="connsiteX33" fmla="*/ 5147 w 24390066"/>
              <a:gd name="connsiteY33" fmla="*/ 0 h 13590558"/>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005549 w 24390066"/>
              <a:gd name="connsiteY29" fmla="*/ 10267162 h 13590558"/>
              <a:gd name="connsiteX30" fmla="*/ 12361960 w 24390066"/>
              <a:gd name="connsiteY30" fmla="*/ 9910752 h 13590558"/>
              <a:gd name="connsiteX31" fmla="*/ 5147 w 24390066"/>
              <a:gd name="connsiteY31" fmla="*/ 5605162 h 13590558"/>
              <a:gd name="connsiteX32" fmla="*/ 5147 w 24390066"/>
              <a:gd name="connsiteY32" fmla="*/ 0 h 13590558"/>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361960 w 24390066"/>
              <a:gd name="connsiteY29" fmla="*/ 9910752 h 13590558"/>
              <a:gd name="connsiteX30" fmla="*/ 5147 w 24390066"/>
              <a:gd name="connsiteY30" fmla="*/ 5605162 h 13590558"/>
              <a:gd name="connsiteX31" fmla="*/ 5147 w 24390066"/>
              <a:gd name="connsiteY31" fmla="*/ 0 h 13590558"/>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5147 w 24390066"/>
              <a:gd name="connsiteY29" fmla="*/ 5605162 h 13590558"/>
              <a:gd name="connsiteX30" fmla="*/ 5147 w 24390066"/>
              <a:gd name="connsiteY30" fmla="*/ 0 h 135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390066" h="13590558">
                <a:moveTo>
                  <a:pt x="5147" y="0"/>
                </a:moveTo>
                <a:lnTo>
                  <a:pt x="24390066" y="0"/>
                </a:lnTo>
                <a:lnTo>
                  <a:pt x="24390066" y="13590558"/>
                </a:lnTo>
                <a:lnTo>
                  <a:pt x="23315438" y="13590558"/>
                </a:lnTo>
                <a:lnTo>
                  <a:pt x="23178618" y="13590558"/>
                </a:lnTo>
                <a:cubicBezTo>
                  <a:pt x="23005234" y="13590558"/>
                  <a:pt x="22864678" y="13450003"/>
                  <a:pt x="22864678" y="13276619"/>
                </a:cubicBezTo>
                <a:lnTo>
                  <a:pt x="22864678" y="13172332"/>
                </a:lnTo>
                <a:lnTo>
                  <a:pt x="23053050" y="13097500"/>
                </a:lnTo>
                <a:cubicBezTo>
                  <a:pt x="23544914" y="12882514"/>
                  <a:pt x="23849134" y="12585514"/>
                  <a:pt x="23849134" y="12257457"/>
                </a:cubicBezTo>
                <a:cubicBezTo>
                  <a:pt x="23849134" y="11601343"/>
                  <a:pt x="22632246" y="11069457"/>
                  <a:pt x="21131134" y="11069457"/>
                </a:cubicBezTo>
                <a:cubicBezTo>
                  <a:pt x="19630026" y="11069457"/>
                  <a:pt x="18413134" y="11601343"/>
                  <a:pt x="18413134" y="12257457"/>
                </a:cubicBezTo>
                <a:cubicBezTo>
                  <a:pt x="18413134" y="12339471"/>
                  <a:pt x="18432150" y="12419544"/>
                  <a:pt x="18468354" y="12496880"/>
                </a:cubicBezTo>
                <a:lnTo>
                  <a:pt x="18526170" y="12578288"/>
                </a:lnTo>
                <a:lnTo>
                  <a:pt x="977039" y="12578288"/>
                </a:lnTo>
                <a:lnTo>
                  <a:pt x="977039" y="12575575"/>
                </a:lnTo>
                <a:lnTo>
                  <a:pt x="636856" y="12575575"/>
                </a:lnTo>
                <a:cubicBezTo>
                  <a:pt x="548925" y="12575575"/>
                  <a:pt x="465156" y="12557754"/>
                  <a:pt x="388963" y="12525528"/>
                </a:cubicBezTo>
                <a:lnTo>
                  <a:pt x="366181" y="12513162"/>
                </a:lnTo>
                <a:lnTo>
                  <a:pt x="345150" y="12504876"/>
                </a:lnTo>
                <a:cubicBezTo>
                  <a:pt x="210962" y="12440218"/>
                  <a:pt x="103898" y="12328187"/>
                  <a:pt x="45654" y="12190480"/>
                </a:cubicBezTo>
                <a:lnTo>
                  <a:pt x="19941" y="12107652"/>
                </a:lnTo>
                <a:lnTo>
                  <a:pt x="19941" y="12089627"/>
                </a:lnTo>
                <a:lnTo>
                  <a:pt x="14797" y="12073053"/>
                </a:lnTo>
                <a:lnTo>
                  <a:pt x="5147" y="12073053"/>
                </a:lnTo>
                <a:lnTo>
                  <a:pt x="5147" y="11989777"/>
                </a:lnTo>
                <a:lnTo>
                  <a:pt x="0" y="11938719"/>
                </a:lnTo>
                <a:lnTo>
                  <a:pt x="0" y="11518666"/>
                </a:lnTo>
                <a:lnTo>
                  <a:pt x="5147" y="11467608"/>
                </a:lnTo>
                <a:lnTo>
                  <a:pt x="5147" y="10267162"/>
                </a:lnTo>
                <a:lnTo>
                  <a:pt x="5147" y="5605162"/>
                </a:lnTo>
                <a:lnTo>
                  <a:pt x="5147" y="0"/>
                </a:lnTo>
                <a:close/>
              </a:path>
            </a:pathLst>
          </a:custGeom>
        </p:spPr>
        <p:txBody>
          <a:bodyPr wrap="square">
            <a:noAutofit/>
          </a:bodyPr>
          <a:lstStyle>
            <a:lvl1pPr marL="0" indent="0" algn="ctr">
              <a:buFontTx/>
              <a:buNone/>
              <a:defRPr>
                <a:latin typeface="Montserrat" panose="00000500000000000000" pitchFamily="2" charset="0"/>
              </a:defRPr>
            </a:lvl1pPr>
          </a:lstStyle>
          <a:p>
            <a:r>
              <a:rPr lang="en-US" dirty="0"/>
              <a:t>Drag &amp; drop image here</a:t>
            </a:r>
          </a:p>
        </p:txBody>
      </p:sp>
      <p:pic>
        <p:nvPicPr>
          <p:cNvPr id="10" name="Picture 9">
            <a:extLst>
              <a:ext uri="{FF2B5EF4-FFF2-40B4-BE49-F238E27FC236}">
                <a16:creationId xmlns:a16="http://schemas.microsoft.com/office/drawing/2014/main" id="{31D427D5-A91E-7141-A364-7AA43D7CE09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72" y="10806067"/>
            <a:ext cx="24384922" cy="2924156"/>
          </a:xfrm>
          <a:prstGeom prst="rect">
            <a:avLst/>
          </a:prstGeom>
        </p:spPr>
      </p:pic>
    </p:spTree>
    <p:extLst>
      <p:ext uri="{BB962C8B-B14F-4D97-AF65-F5344CB8AC3E}">
        <p14:creationId xmlns:p14="http://schemas.microsoft.com/office/powerpoint/2010/main" val="314543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1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E9407B4-B9CB-6A4A-A4CB-EAED6E5CBD53}"/>
              </a:ext>
            </a:extLst>
          </p:cNvPr>
          <p:cNvSpPr>
            <a:spLocks noGrp="1"/>
          </p:cNvSpPr>
          <p:nvPr>
            <p:ph type="pic" sz="quarter" idx="10" hasCustomPrompt="1"/>
          </p:nvPr>
        </p:nvSpPr>
        <p:spPr>
          <a:xfrm>
            <a:off x="12188824" y="0"/>
            <a:ext cx="12188825" cy="13715999"/>
          </a:xfrm>
          <a:solidFill>
            <a:schemeClr val="bg1">
              <a:lumMod val="95000"/>
            </a:schemeClr>
          </a:solidFill>
        </p:spPr>
        <p:txBody>
          <a:bodyPr>
            <a:normAutofit/>
          </a:bodyPr>
          <a:lstStyle>
            <a:lvl1pPr marL="0" indent="0">
              <a:buNone/>
              <a:defRPr sz="2800" baseline="0"/>
            </a:lvl1pPr>
          </a:lstStyle>
          <a:p>
            <a:r>
              <a:rPr lang="en-US" sz="2800" baseline="0" dirty="0"/>
              <a:t>Drag and drop image here </a:t>
            </a:r>
            <a:endParaRPr lang="en-US" dirty="0"/>
          </a:p>
        </p:txBody>
      </p:sp>
    </p:spTree>
    <p:extLst>
      <p:ext uri="{BB962C8B-B14F-4D97-AF65-F5344CB8AC3E}">
        <p14:creationId xmlns:p14="http://schemas.microsoft.com/office/powerpoint/2010/main" val="143297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9CF5AFCA-21A2-BA42-92F0-93742DA6D90A}"/>
              </a:ext>
            </a:extLst>
          </p:cNvPr>
          <p:cNvSpPr>
            <a:spLocks noGrp="1"/>
          </p:cNvSpPr>
          <p:nvPr>
            <p:ph sz="quarter" idx="12" hasCustomPrompt="1"/>
          </p:nvPr>
        </p:nvSpPr>
        <p:spPr>
          <a:xfrm>
            <a:off x="0" y="931413"/>
            <a:ext cx="12188825" cy="11092312"/>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Tree>
    <p:extLst>
      <p:ext uri="{BB962C8B-B14F-4D97-AF65-F5344CB8AC3E}">
        <p14:creationId xmlns:p14="http://schemas.microsoft.com/office/powerpoint/2010/main" val="20391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072488-064B-AC4E-88AB-4DF301435D98}"/>
              </a:ext>
            </a:extLst>
          </p:cNvPr>
          <p:cNvSpPr>
            <a:spLocks noGrp="1"/>
          </p:cNvSpPr>
          <p:nvPr>
            <p:ph sz="quarter" idx="12" hasCustomPrompt="1"/>
          </p:nvPr>
        </p:nvSpPr>
        <p:spPr>
          <a:xfrm>
            <a:off x="0" y="3597275"/>
            <a:ext cx="12188825" cy="8426450"/>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
        <p:nvSpPr>
          <p:cNvPr id="6" name="Content Placeholder 4">
            <a:extLst>
              <a:ext uri="{FF2B5EF4-FFF2-40B4-BE49-F238E27FC236}">
                <a16:creationId xmlns:a16="http://schemas.microsoft.com/office/drawing/2014/main" id="{A406F873-346A-2B4C-91AA-21C6CC57D1D2}"/>
              </a:ext>
            </a:extLst>
          </p:cNvPr>
          <p:cNvSpPr>
            <a:spLocks noGrp="1"/>
          </p:cNvSpPr>
          <p:nvPr>
            <p:ph sz="quarter" idx="13" hasCustomPrompt="1"/>
          </p:nvPr>
        </p:nvSpPr>
        <p:spPr>
          <a:xfrm>
            <a:off x="12188825" y="3597275"/>
            <a:ext cx="12188825" cy="8426450"/>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Tree>
    <p:extLst>
      <p:ext uri="{BB962C8B-B14F-4D97-AF65-F5344CB8AC3E}">
        <p14:creationId xmlns:p14="http://schemas.microsoft.com/office/powerpoint/2010/main" val="420258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072488-064B-AC4E-88AB-4DF301435D98}"/>
              </a:ext>
            </a:extLst>
          </p:cNvPr>
          <p:cNvSpPr>
            <a:spLocks noGrp="1"/>
          </p:cNvSpPr>
          <p:nvPr>
            <p:ph sz="quarter" idx="12" hasCustomPrompt="1"/>
          </p:nvPr>
        </p:nvSpPr>
        <p:spPr>
          <a:xfrm>
            <a:off x="0" y="3597275"/>
            <a:ext cx="12188825" cy="8426450"/>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Tree>
    <p:extLst>
      <p:ext uri="{BB962C8B-B14F-4D97-AF65-F5344CB8AC3E}">
        <p14:creationId xmlns:p14="http://schemas.microsoft.com/office/powerpoint/2010/main" val="132457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A406F873-346A-2B4C-91AA-21C6CC57D1D2}"/>
              </a:ext>
            </a:extLst>
          </p:cNvPr>
          <p:cNvSpPr>
            <a:spLocks noGrp="1"/>
          </p:cNvSpPr>
          <p:nvPr>
            <p:ph sz="quarter" idx="13" hasCustomPrompt="1"/>
          </p:nvPr>
        </p:nvSpPr>
        <p:spPr>
          <a:xfrm>
            <a:off x="12188825" y="3597275"/>
            <a:ext cx="12188825" cy="8426450"/>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Tree>
    <p:extLst>
      <p:ext uri="{BB962C8B-B14F-4D97-AF65-F5344CB8AC3E}">
        <p14:creationId xmlns:p14="http://schemas.microsoft.com/office/powerpoint/2010/main" val="338762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val 10">
            <a:extLst>
              <a:ext uri="{FF2B5EF4-FFF2-40B4-BE49-F238E27FC236}">
                <a16:creationId xmlns:a16="http://schemas.microsoft.com/office/drawing/2014/main" id="{1433A82A-C5F3-3646-B2A9-02E86FC9E956}"/>
              </a:ext>
            </a:extLst>
          </p:cNvPr>
          <p:cNvSpPr/>
          <p:nvPr userDrawn="1"/>
        </p:nvSpPr>
        <p:spPr>
          <a:xfrm rot="16200000">
            <a:off x="748044" y="12846079"/>
            <a:ext cx="521207" cy="52391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ontserrat" charset="0"/>
            </a:endParaRPr>
          </a:p>
        </p:txBody>
      </p:sp>
      <p:sp>
        <p:nvSpPr>
          <p:cNvPr id="12" name="TextBox 11">
            <a:extLst>
              <a:ext uri="{FF2B5EF4-FFF2-40B4-BE49-F238E27FC236}">
                <a16:creationId xmlns:a16="http://schemas.microsoft.com/office/drawing/2014/main" id="{D767E2A0-05C2-2348-A15B-405A233E2486}"/>
              </a:ext>
            </a:extLst>
          </p:cNvPr>
          <p:cNvSpPr txBox="1"/>
          <p:nvPr userDrawn="1"/>
        </p:nvSpPr>
        <p:spPr>
          <a:xfrm>
            <a:off x="649574" y="12848094"/>
            <a:ext cx="843746" cy="461628"/>
          </a:xfrm>
          <a:prstGeom prst="rect">
            <a:avLst/>
          </a:prstGeom>
          <a:noFill/>
        </p:spPr>
        <p:txBody>
          <a:bodyPr wrap="none" lIns="182843" tIns="91422" rIns="182843" bIns="91422" rtlCol="0">
            <a:spAutoFit/>
          </a:bodyPr>
          <a:lstStyle/>
          <a:p>
            <a:pPr algn="ctr"/>
            <a:fld id="{260E2A6B-A809-4840-BF14-8648BC0BDF87}" type="slidenum">
              <a:rPr lang="id-ID" sz="1800" b="0" i="0" smtClean="0">
                <a:solidFill>
                  <a:schemeClr val="bg1"/>
                </a:solidFill>
                <a:latin typeface="Montserrat Light" charset="0"/>
                <a:ea typeface="Montserrat Light" charset="0"/>
                <a:cs typeface="Montserrat Light" charset="0"/>
              </a:rPr>
              <a:pPr algn="ctr"/>
              <a:t>‹#›</a:t>
            </a:fld>
            <a:r>
              <a:rPr lang="id-ID" sz="1800" b="0" i="0" dirty="0">
                <a:solidFill>
                  <a:schemeClr val="bg1"/>
                </a:solidFill>
                <a:latin typeface="Montserrat Light" charset="0"/>
                <a:ea typeface="Montserrat Light" charset="0"/>
                <a:cs typeface="Montserrat Light" charset="0"/>
              </a:rPr>
              <a:t> </a:t>
            </a:r>
          </a:p>
        </p:txBody>
      </p:sp>
      <p:pic>
        <p:nvPicPr>
          <p:cNvPr id="13" name="Picture 12">
            <a:extLst>
              <a:ext uri="{FF2B5EF4-FFF2-40B4-BE49-F238E27FC236}">
                <a16:creationId xmlns:a16="http://schemas.microsoft.com/office/drawing/2014/main" id="{8B1D728B-1BC7-E744-BE03-1FE41EC5BECE}"/>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2395990" y="12114794"/>
            <a:ext cx="1645920" cy="1481328"/>
          </a:xfrm>
          <a:prstGeom prst="rect">
            <a:avLst/>
          </a:prstGeom>
        </p:spPr>
      </p:pic>
    </p:spTree>
    <p:extLst>
      <p:ext uri="{BB962C8B-B14F-4D97-AF65-F5344CB8AC3E}">
        <p14:creationId xmlns:p14="http://schemas.microsoft.com/office/powerpoint/2010/main" val="266235510"/>
      </p:ext>
    </p:extLst>
  </p:cSld>
  <p:clrMap bg1="lt1" tx1="dk1" bg2="lt2" tx2="dk2" accent1="accent1" accent2="accent2" accent3="accent3" accent4="accent4" accent5="accent5" accent6="accent6" hlink="hlink" folHlink="folHlink"/>
  <p:sldLayoutIdLst>
    <p:sldLayoutId id="2147483688" r:id="rId1"/>
    <p:sldLayoutId id="2147483692" r:id="rId2"/>
    <p:sldLayoutId id="2147483693" r:id="rId3"/>
    <p:sldLayoutId id="2147483691" r:id="rId4"/>
    <p:sldLayoutId id="2147483695" r:id="rId5"/>
    <p:sldLayoutId id="2147483689" r:id="rId6"/>
    <p:sldLayoutId id="2147483694" r:id="rId7"/>
    <p:sldLayoutId id="2147483697" r:id="rId8"/>
    <p:sldLayoutId id="2147483696" r:id="rId9"/>
    <p:sldLayoutId id="2147483690" r:id="rId10"/>
  </p:sldLayoutIdLst>
  <p:txStyles>
    <p:titleStyle>
      <a:lvl1pPr algn="l" defTabSz="1828343" rtl="0" eaLnBrk="1" latinLnBrk="0" hangingPunct="1">
        <a:lnSpc>
          <a:spcPct val="90000"/>
        </a:lnSpc>
        <a:spcBef>
          <a:spcPct val="0"/>
        </a:spcBef>
        <a:buNone/>
        <a:defRPr sz="8798" b="0" i="0" kern="1200">
          <a:solidFill>
            <a:schemeClr val="tx1"/>
          </a:solidFill>
          <a:latin typeface="Montserrat Regular" pitchFamily="2" charset="77"/>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tags" Target="../tags/tag5.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slideLayout" Target="../slideLayouts/slideLayout4.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tags" Target="../tags/tag121.xml"/><Relationship Id="rId2" Type="http://schemas.openxmlformats.org/officeDocument/2006/relationships/tags" Target="../tags/tag111.xml"/><Relationship Id="rId16" Type="http://schemas.openxmlformats.org/officeDocument/2006/relationships/hyperlink" Target="https://www.cfmws-sbmfc.com/sites/intranet-cfmws/human-resources/SitePageModern/2218/learning-and-development" TargetMode="Externa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5" Type="http://schemas.openxmlformats.org/officeDocument/2006/relationships/tags" Target="../tags/tag114.xml"/><Relationship Id="rId15" Type="http://schemas.openxmlformats.org/officeDocument/2006/relationships/image" Target="../media/image12.png"/><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129.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image" Target="../media/image12.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hyperlink" Target="https://www.cfmws-sbmfc.com/sites/intranet-cfmws/human-resources/SitePageModern/2218/learning-and-development" TargetMode="External"/><Relationship Id="rId5" Type="http://schemas.openxmlformats.org/officeDocument/2006/relationships/tags" Target="../tags/tag126.xml"/><Relationship Id="rId10" Type="http://schemas.openxmlformats.org/officeDocument/2006/relationships/notesSlide" Target="../notesSlides/notesSlide11.xml"/><Relationship Id="rId4" Type="http://schemas.openxmlformats.org/officeDocument/2006/relationships/tags" Target="../tags/tag125.xml"/><Relationship Id="rId9"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slideLayout" Target="../slideLayouts/slideLayout4.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hyperlink" Target="https://www.cfmws-sbmfc.com/sites/intranet-cfmws/human-resources/SitePageModern/1863/awards-and-recognition" TargetMode="Externa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18" Type="http://schemas.openxmlformats.org/officeDocument/2006/relationships/hyperlink" Target="https://www.cfmws-sbmfc.com/documents/preview/13898/Heures-de-travail" TargetMode="Externa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image" Target="../media/image13.jpg"/><Relationship Id="rId2" Type="http://schemas.openxmlformats.org/officeDocument/2006/relationships/tags" Target="../tags/tag143.xml"/><Relationship Id="rId16" Type="http://schemas.openxmlformats.org/officeDocument/2006/relationships/notesSlide" Target="../notesSlides/notesSlide1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5" Type="http://schemas.openxmlformats.org/officeDocument/2006/relationships/slideLayout" Target="../slideLayouts/slideLayout4.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s>
</file>

<file path=ppt/slides/_rels/slide14.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hyperlink" Target="https://www.cfmws-sbmfc.com/sites/intranet-cfmws/SitePageModern/3746/hr-working-from-home-document-search-centre?source=3742&amp;sort=sortOrder&amp;dir=asc&amp;mode=list" TargetMode="External"/><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notesSlide" Target="../notesSlides/notesSlide14.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slideLayout" Target="../slideLayouts/slideLayout4.xml"/><Relationship Id="rId5" Type="http://schemas.openxmlformats.org/officeDocument/2006/relationships/tags" Target="../tags/tag160.xml"/><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hyperlink" Target="https://www.cfmws-sbmfc.com/documents/preview/13898/Heures-de-travail" TargetMode="Externa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68.xml"/><Relationship Id="rId7" Type="http://schemas.openxmlformats.org/officeDocument/2006/relationships/tags" Target="../tags/tag172.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hyperlink" Target="https://www.cfmws-sbmfc.com/sites/intranet-cfmws/human-resources/SitePageModern/14821/myperformance" TargetMode="External"/><Relationship Id="rId5" Type="http://schemas.openxmlformats.org/officeDocument/2006/relationships/tags" Target="../tags/tag170.xml"/><Relationship Id="rId10" Type="http://schemas.openxmlformats.org/officeDocument/2006/relationships/image" Target="../media/image14.png"/><Relationship Id="rId4" Type="http://schemas.openxmlformats.org/officeDocument/2006/relationships/tags" Target="../tags/tag169.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image" Target="../media/image15.jpg"/><Relationship Id="rId3" Type="http://schemas.openxmlformats.org/officeDocument/2006/relationships/tags" Target="../tags/tag175.xml"/><Relationship Id="rId21" Type="http://schemas.openxmlformats.org/officeDocument/2006/relationships/hyperlink" Target="https://www.cfmws-sbmfc.com/sites/intranet-cfmws/human-resources/SitePageModern/1857/hr-self-service" TargetMode="Externa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notesSlide" Target="../notesSlides/notesSlide16.xml"/><Relationship Id="rId2" Type="http://schemas.openxmlformats.org/officeDocument/2006/relationships/tags" Target="../tags/tag174.xml"/><Relationship Id="rId16" Type="http://schemas.openxmlformats.org/officeDocument/2006/relationships/slideLayout" Target="../slideLayouts/slideLayout4.xml"/><Relationship Id="rId20" Type="http://schemas.openxmlformats.org/officeDocument/2006/relationships/hyperlink" Target="https://www.cfmws-sbmfc.com/documents/preview/42737/POLRH-09-R-mun-ration" TargetMode="Externa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hyperlink" Target="https://www.cfmws-sbmfc.com/sites/intranet-cfmws/draft-pages/SitePageModern/55023/employment-labour-relations-policies-and-legislations" TargetMode="External"/><Relationship Id="rId10" Type="http://schemas.openxmlformats.org/officeDocument/2006/relationships/tags" Target="../tags/tag182.xml"/><Relationship Id="rId19" Type="http://schemas.openxmlformats.org/officeDocument/2006/relationships/hyperlink" Target="https://www.cfmws-sbmfc.com/documents/preview/13860/Paie" TargetMode="Externa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hyperlink" Target="https://www.cfmws-sbmfc.com/sites/intranet-cfmws/human-resources/SitePageModern/30448/compensation-2" TargetMode="External"/></Relationships>
</file>

<file path=ppt/slides/_rels/slide17.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slideLayout" Target="../slideLayouts/slideLayout4.xml"/><Relationship Id="rId3" Type="http://schemas.openxmlformats.org/officeDocument/2006/relationships/tags" Target="../tags/tag190.xml"/><Relationship Id="rId21" Type="http://schemas.openxmlformats.org/officeDocument/2006/relationships/hyperlink" Target="https://www.cfmws-sbmfc.com/documents/preview/45619/POLRH-06-Cong-" TargetMode="Externa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image" Target="../media/image16.jp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hyperlink" Target="https://www.cfmws-sbmfc.com/sites/intranet-cfmws/human-resources/SitePageModern/1887/workforce" TargetMode="External"/><Relationship Id="rId10" Type="http://schemas.openxmlformats.org/officeDocument/2006/relationships/tags" Target="../tags/tag197.xml"/><Relationship Id="rId19" Type="http://schemas.openxmlformats.org/officeDocument/2006/relationships/notesSlide" Target="../notesSlides/notesSlide1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hyperlink" Target="https://www.cfmws.com/en/EmployeeZone/HumanResources/Pages/WorkForce-EmpCenter.aspx" TargetMode="External"/></Relationships>
</file>

<file path=ppt/slides/_rels/slide18.xml.rels><?xml version="1.0" encoding="UTF-8" standalone="yes"?>
<Relationships xmlns="http://schemas.openxmlformats.org/package/2006/relationships"><Relationship Id="rId8" Type="http://schemas.openxmlformats.org/officeDocument/2006/relationships/tags" Target="../tags/tag212.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hyperlink" Target="https://www.cfmws-sbmfc.com/documents/preview/45619/POLRH-06-Cong-" TargetMode="External"/><Relationship Id="rId5" Type="http://schemas.openxmlformats.org/officeDocument/2006/relationships/tags" Target="../tags/tag209.xml"/><Relationship Id="rId10" Type="http://schemas.openxmlformats.org/officeDocument/2006/relationships/notesSlide" Target="../notesSlides/notesSlide18.xml"/><Relationship Id="rId4" Type="http://schemas.openxmlformats.org/officeDocument/2006/relationships/tags" Target="../tags/tag208.xml"/><Relationship Id="rId9"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hyperlink" Target="https://www.cfmws-sbmfc.com/sites/intranet-cfmws/human-resources/SitePageModern/4141/return-to-work-support-program" TargetMode="External"/><Relationship Id="rId5" Type="http://schemas.openxmlformats.org/officeDocument/2006/relationships/tags" Target="../tags/tag217.xml"/><Relationship Id="rId10" Type="http://schemas.openxmlformats.org/officeDocument/2006/relationships/notesSlide" Target="../notesSlides/notesSlide19.xml"/><Relationship Id="rId4" Type="http://schemas.openxmlformats.org/officeDocument/2006/relationships/tags" Target="../tags/tag216.xml"/><Relationship Id="rId9"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hyperlink" Target="https://www.cfmws-sbmfc.com/sites/intranet-cfmws/Video/2735/cfmws-about-us" TargetMode="Externa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hyperlink" Target="https://sbmfc.ca/a-propos" TargetMode="External"/><Relationship Id="rId2" Type="http://schemas.openxmlformats.org/officeDocument/2006/relationships/tags" Target="../tags/tag7.xml"/><Relationship Id="rId16" Type="http://schemas.openxmlformats.org/officeDocument/2006/relationships/notesSlide" Target="../notesSlides/notesSlide2.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slideLayout" Target="../slideLayouts/slideLayout4.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s/_rels/slide20.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tags" Target="../tags/tag233.xml"/><Relationship Id="rId18" Type="http://schemas.openxmlformats.org/officeDocument/2006/relationships/hyperlink" Target="https://www4.cfmws.com/website/interactive/it/itss/en/itssservicerequest.asp" TargetMode="External"/><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tags" Target="../tags/tag232.xml"/><Relationship Id="rId17" Type="http://schemas.openxmlformats.org/officeDocument/2006/relationships/notesSlide" Target="../notesSlides/notesSlide20.xml"/><Relationship Id="rId2" Type="http://schemas.openxmlformats.org/officeDocument/2006/relationships/tags" Target="../tags/tag222.xml"/><Relationship Id="rId16" Type="http://schemas.openxmlformats.org/officeDocument/2006/relationships/slideLayout" Target="../slideLayouts/slideLayout4.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tags" Target="../tags/tag231.xml"/><Relationship Id="rId5" Type="http://schemas.openxmlformats.org/officeDocument/2006/relationships/tags" Target="../tags/tag225.xml"/><Relationship Id="rId15" Type="http://schemas.openxmlformats.org/officeDocument/2006/relationships/tags" Target="../tags/tag235.xml"/><Relationship Id="rId10" Type="http://schemas.openxmlformats.org/officeDocument/2006/relationships/tags" Target="../tags/tag230.xm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s>
</file>

<file path=ppt/slides/_rels/slide21.xml.rels><?xml version="1.0" encoding="UTF-8" standalone="yes"?>
<Relationships xmlns="http://schemas.openxmlformats.org/package/2006/relationships"><Relationship Id="rId8" Type="http://schemas.openxmlformats.org/officeDocument/2006/relationships/tags" Target="../tags/tag243.xml"/><Relationship Id="rId13" Type="http://schemas.openxmlformats.org/officeDocument/2006/relationships/hyperlink" Target="https://www.cfmws-sbmfc.com/documents/preview/16251/AFM-Inscription-et-Utilisation" TargetMode="External"/><Relationship Id="rId3" Type="http://schemas.openxmlformats.org/officeDocument/2006/relationships/tags" Target="../tags/tag238.xml"/><Relationship Id="rId7" Type="http://schemas.openxmlformats.org/officeDocument/2006/relationships/tags" Target="../tags/tag242.xml"/><Relationship Id="rId12" Type="http://schemas.openxmlformats.org/officeDocument/2006/relationships/notesSlide" Target="../notesSlides/notesSlide21.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slideLayout" Target="../slideLayouts/slideLayout4.xml"/><Relationship Id="rId5" Type="http://schemas.openxmlformats.org/officeDocument/2006/relationships/tags" Target="../tags/tag240.xml"/><Relationship Id="rId10" Type="http://schemas.openxmlformats.org/officeDocument/2006/relationships/tags" Target="../tags/tag245.xml"/><Relationship Id="rId4" Type="http://schemas.openxmlformats.org/officeDocument/2006/relationships/tags" Target="../tags/tag239.xml"/><Relationship Id="rId9" Type="http://schemas.openxmlformats.org/officeDocument/2006/relationships/tags" Target="../tags/tag244.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248.xml"/><Relationship Id="rId7" Type="http://schemas.openxmlformats.org/officeDocument/2006/relationships/slideLayout" Target="../slideLayouts/slideLayout4.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9" Type="http://schemas.openxmlformats.org/officeDocument/2006/relationships/hyperlink" Target="https://ticket.cfmws.com/footprints/servicedesk/login.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tags" Target="../tags/tag259.xml"/><Relationship Id="rId13" Type="http://schemas.openxmlformats.org/officeDocument/2006/relationships/notesSlide" Target="../notesSlides/notesSlide24.xml"/><Relationship Id="rId3" Type="http://schemas.openxmlformats.org/officeDocument/2006/relationships/tags" Target="../tags/tag254.xml"/><Relationship Id="rId7" Type="http://schemas.openxmlformats.org/officeDocument/2006/relationships/tags" Target="../tags/tag258.xml"/><Relationship Id="rId12" Type="http://schemas.openxmlformats.org/officeDocument/2006/relationships/slideLayout" Target="../slideLayouts/slideLayout4.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tags" Target="../tags/tag262.xml"/><Relationship Id="rId5" Type="http://schemas.openxmlformats.org/officeDocument/2006/relationships/tags" Target="../tags/tag256.xml"/><Relationship Id="rId10" Type="http://schemas.openxmlformats.org/officeDocument/2006/relationships/tags" Target="../tags/tag261.xml"/><Relationship Id="rId4" Type="http://schemas.openxmlformats.org/officeDocument/2006/relationships/tags" Target="../tags/tag255.xml"/><Relationship Id="rId9" Type="http://schemas.openxmlformats.org/officeDocument/2006/relationships/tags" Target="../tags/tag260.xml"/></Relationships>
</file>

<file path=ppt/slides/_rels/slide25.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slideLayout" Target="../slideLayouts/slideLayout4.xml"/><Relationship Id="rId3" Type="http://schemas.openxmlformats.org/officeDocument/2006/relationships/tags" Target="../tags/tag265.xml"/><Relationship Id="rId7" Type="http://schemas.openxmlformats.org/officeDocument/2006/relationships/tags" Target="../tags/tag269.xml"/><Relationship Id="rId12" Type="http://schemas.openxmlformats.org/officeDocument/2006/relationships/tags" Target="../tags/tag274.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5" Type="http://schemas.openxmlformats.org/officeDocument/2006/relationships/tags" Target="../tags/tag267.xml"/><Relationship Id="rId15" Type="http://schemas.openxmlformats.org/officeDocument/2006/relationships/hyperlink" Target="https://www.cfmws-sbmfc.com/sites/intranet-cfmws/human-resources/SitePageModern/2187/my-pension" TargetMode="External"/><Relationship Id="rId10" Type="http://schemas.openxmlformats.org/officeDocument/2006/relationships/tags" Target="../tags/tag272.xml"/><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tags" Target="../tags/tag287.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tags" Target="../tags/tag286.xml"/><Relationship Id="rId17" Type="http://schemas.openxmlformats.org/officeDocument/2006/relationships/notesSlide" Target="../notesSlides/notesSlide26.xml"/><Relationship Id="rId2" Type="http://schemas.openxmlformats.org/officeDocument/2006/relationships/tags" Target="../tags/tag276.xml"/><Relationship Id="rId16" Type="http://schemas.openxmlformats.org/officeDocument/2006/relationships/slideLayout" Target="../slideLayouts/slideLayout4.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5" Type="http://schemas.openxmlformats.org/officeDocument/2006/relationships/tags" Target="../tags/tag279.xml"/><Relationship Id="rId15" Type="http://schemas.openxmlformats.org/officeDocument/2006/relationships/tags" Target="../tags/tag289.xml"/><Relationship Id="rId10" Type="http://schemas.openxmlformats.org/officeDocument/2006/relationships/tags" Target="../tags/tag284.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s>
</file>

<file path=ppt/slides/_rels/slide27.xml.rels><?xml version="1.0" encoding="UTF-8" standalone="yes"?>
<Relationships xmlns="http://schemas.openxmlformats.org/package/2006/relationships"><Relationship Id="rId8" Type="http://schemas.openxmlformats.org/officeDocument/2006/relationships/tags" Target="../tags/tag297.xml"/><Relationship Id="rId13" Type="http://schemas.openxmlformats.org/officeDocument/2006/relationships/tags" Target="../tags/tag302.xml"/><Relationship Id="rId18" Type="http://schemas.openxmlformats.org/officeDocument/2006/relationships/notesSlide" Target="../notesSlides/notesSlide2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tags" Target="../tags/tag301.xml"/><Relationship Id="rId17" Type="http://schemas.openxmlformats.org/officeDocument/2006/relationships/slideLayout" Target="../slideLayouts/slideLayout4.xml"/><Relationship Id="rId2" Type="http://schemas.openxmlformats.org/officeDocument/2006/relationships/tags" Target="../tags/tag291.xml"/><Relationship Id="rId16" Type="http://schemas.openxmlformats.org/officeDocument/2006/relationships/tags" Target="../tags/tag305.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tags" Target="../tags/tag300.xml"/><Relationship Id="rId5" Type="http://schemas.openxmlformats.org/officeDocument/2006/relationships/tags" Target="../tags/tag294.xml"/><Relationship Id="rId15" Type="http://schemas.openxmlformats.org/officeDocument/2006/relationships/tags" Target="../tags/tag304.xml"/><Relationship Id="rId10" Type="http://schemas.openxmlformats.org/officeDocument/2006/relationships/tags" Target="../tags/tag299.xml"/><Relationship Id="rId19" Type="http://schemas.openxmlformats.org/officeDocument/2006/relationships/hyperlink" Target="https://www.cfmws-sbmfc.com/sites/intranet-cfmws/human-resources/SitePageModern/1856/my-benefits" TargetMode="External"/><Relationship Id="rId4" Type="http://schemas.openxmlformats.org/officeDocument/2006/relationships/tags" Target="../tags/tag293.xml"/><Relationship Id="rId9" Type="http://schemas.openxmlformats.org/officeDocument/2006/relationships/tags" Target="../tags/tag298.xml"/><Relationship Id="rId14" Type="http://schemas.openxmlformats.org/officeDocument/2006/relationships/tags" Target="../tags/tag303.xml"/></Relationships>
</file>

<file path=ppt/slides/_rels/slide28.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notesSlide" Target="../notesSlides/notesSlide28.xml"/><Relationship Id="rId3" Type="http://schemas.openxmlformats.org/officeDocument/2006/relationships/tags" Target="../tags/tag308.xml"/><Relationship Id="rId7" Type="http://schemas.openxmlformats.org/officeDocument/2006/relationships/tags" Target="../tags/tag312.xml"/><Relationship Id="rId12" Type="http://schemas.openxmlformats.org/officeDocument/2006/relationships/slideLayout" Target="../slideLayouts/slideLayout4.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tags" Target="../tags/tag316.xml"/><Relationship Id="rId5" Type="http://schemas.openxmlformats.org/officeDocument/2006/relationships/tags" Target="../tags/tag310.xml"/><Relationship Id="rId10" Type="http://schemas.openxmlformats.org/officeDocument/2006/relationships/tags" Target="../tags/tag315.xml"/><Relationship Id="rId4" Type="http://schemas.openxmlformats.org/officeDocument/2006/relationships/tags" Target="../tags/tag309.xml"/><Relationship Id="rId9" Type="http://schemas.openxmlformats.org/officeDocument/2006/relationships/tags" Target="../tags/tag314.xml"/><Relationship Id="rId14" Type="http://schemas.openxmlformats.org/officeDocument/2006/relationships/hyperlink" Target="https://my.canadalife.com/acceder" TargetMode="External"/></Relationships>
</file>

<file path=ppt/slides/_rels/slide29.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hyperlink" Target="https://www.connexionfac.ca/Nationale/Programmes-et-Services/UneFC.aspx" TargetMode="Externa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notesSlide" Target="../notesSlides/notesSlide2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slideLayout" Target="../slideLayouts/slideLayout8.xml"/><Relationship Id="rId5" Type="http://schemas.openxmlformats.org/officeDocument/2006/relationships/tags" Target="../tags/tag321.xml"/><Relationship Id="rId10" Type="http://schemas.openxmlformats.org/officeDocument/2006/relationships/tags" Target="../tags/tag326.xml"/><Relationship Id="rId4" Type="http://schemas.openxmlformats.org/officeDocument/2006/relationships/tags" Target="../tags/tag320.xml"/><Relationship Id="rId9" Type="http://schemas.openxmlformats.org/officeDocument/2006/relationships/tags" Target="../tags/tag325.xml"/><Relationship Id="rId14" Type="http://schemas.openxmlformats.org/officeDocument/2006/relationships/image" Target="../media/image17.jpeg"/></Relationships>
</file>

<file path=ppt/slides/_rels/slide3.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hyperlink" Target="https://www.cfmws-sbmfc.com/sites/intranet-cfmws/who-we-are/SitePageModern/1690/mission-vision" TargetMode="Externa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hyperlink" Target="https://sbmfc.ca/a-propos" TargetMode="External"/><Relationship Id="rId2" Type="http://schemas.openxmlformats.org/officeDocument/2006/relationships/tags" Target="../tags/tag21.xml"/><Relationship Id="rId16" Type="http://schemas.openxmlformats.org/officeDocument/2006/relationships/image" Target="../media/image3.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notesSlide" Target="../notesSlides/notesSlide3.xml"/><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slideLayout" Target="../slideLayouts/slideLayout4.xml"/><Relationship Id="rId3" Type="http://schemas.openxmlformats.org/officeDocument/2006/relationships/tags" Target="../tags/tag329.xml"/><Relationship Id="rId7" Type="http://schemas.openxmlformats.org/officeDocument/2006/relationships/tags" Target="../tags/tag333.xml"/><Relationship Id="rId12" Type="http://schemas.openxmlformats.org/officeDocument/2006/relationships/tags" Target="../tags/tag338.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5" Type="http://schemas.openxmlformats.org/officeDocument/2006/relationships/tags" Target="../tags/tag331.xml"/><Relationship Id="rId15" Type="http://schemas.openxmlformats.org/officeDocument/2006/relationships/image" Target="../media/image18.jpg"/><Relationship Id="rId10" Type="http://schemas.openxmlformats.org/officeDocument/2006/relationships/tags" Target="../tags/tag336.xml"/><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notesSlide" Target="../notesSlides/notesSlide4.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slideLayout" Target="../slideLayouts/slideLayout8.xml"/><Relationship Id="rId17" Type="http://schemas.openxmlformats.org/officeDocument/2006/relationships/hyperlink" Target="https://sbmfc.ca/a-propos/carrieres/notre-equipe" TargetMode="External"/><Relationship Id="rId2" Type="http://schemas.openxmlformats.org/officeDocument/2006/relationships/tags" Target="../tags/tag34.xml"/><Relationship Id="rId16" Type="http://schemas.openxmlformats.org/officeDocument/2006/relationships/hyperlink" Target="https://www.cafconnection.ca/National/Careers/Our-Locations.aspx" TargetMode="Externa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hyperlink" Target="https://sbmfc.ca/a-propos/carrieres/emplois-par-emplacement" TargetMode="Externa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26" Type="http://schemas.openxmlformats.org/officeDocument/2006/relationships/image" Target="../media/image6.png"/><Relationship Id="rId3" Type="http://schemas.openxmlformats.org/officeDocument/2006/relationships/tags" Target="../tags/tag46.xml"/><Relationship Id="rId21" Type="http://schemas.openxmlformats.org/officeDocument/2006/relationships/tags" Target="../tags/tag64.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image" Target="../media/image5.png"/><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tags" Target="../tags/tag63.xml"/><Relationship Id="rId29" Type="http://schemas.openxmlformats.org/officeDocument/2006/relationships/image" Target="../media/image9.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24" Type="http://schemas.openxmlformats.org/officeDocument/2006/relationships/notesSlide" Target="../notesSlides/notesSlide5.xml"/><Relationship Id="rId32" Type="http://schemas.openxmlformats.org/officeDocument/2006/relationships/hyperlink" Target="https://www.cfmws-sbmfc.com/sites/intranet-cfmws/human-resources/SitePageModern/1963/shared-competencies" TargetMode="External"/><Relationship Id="rId5" Type="http://schemas.openxmlformats.org/officeDocument/2006/relationships/tags" Target="../tags/tag48.xml"/><Relationship Id="rId15" Type="http://schemas.openxmlformats.org/officeDocument/2006/relationships/tags" Target="../tags/tag58.xml"/><Relationship Id="rId23" Type="http://schemas.openxmlformats.org/officeDocument/2006/relationships/slideLayout" Target="../slideLayouts/slideLayout6.xml"/><Relationship Id="rId28" Type="http://schemas.openxmlformats.org/officeDocument/2006/relationships/image" Target="../media/image8.png"/><Relationship Id="rId10" Type="http://schemas.openxmlformats.org/officeDocument/2006/relationships/tags" Target="../tags/tag53.xml"/><Relationship Id="rId19" Type="http://schemas.openxmlformats.org/officeDocument/2006/relationships/tags" Target="../tags/tag62.xml"/><Relationship Id="rId31" Type="http://schemas.openxmlformats.org/officeDocument/2006/relationships/image" Target="../media/image11.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tags" Target="../tags/tag65.xml"/><Relationship Id="rId27" Type="http://schemas.openxmlformats.org/officeDocument/2006/relationships/image" Target="../media/image7.png"/><Relationship Id="rId30"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slideLayout" Target="../slideLayouts/slideLayout4.xm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tags" Target="../tags/tag77.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hyperlink" Target="https://www.cfmws-sbmfc.com/sites/intranet-cfmws/human-resources/SitePageModern/1934/champions" TargetMode="Externa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hyperlink" Target="https://sbmfc.ca/a-propos/carrieres/foire-aux-questions" TargetMode="External"/><Relationship Id="rId2" Type="http://schemas.openxmlformats.org/officeDocument/2006/relationships/tags" Target="../tags/tag79.xml"/><Relationship Id="rId16" Type="http://schemas.openxmlformats.org/officeDocument/2006/relationships/hyperlink" Target="https://www.cfmws-sbmfc.com/sites/intranet-cfmws/human-resources/SitePageModern/1861/official-languages" TargetMode="Externa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5" Type="http://schemas.openxmlformats.org/officeDocument/2006/relationships/tags" Target="../tags/tag82.xml"/><Relationship Id="rId15" Type="http://schemas.openxmlformats.org/officeDocument/2006/relationships/notesSlide" Target="../notesSlides/notesSlide7.xml"/><Relationship Id="rId10" Type="http://schemas.openxmlformats.org/officeDocument/2006/relationships/tags" Target="../tags/tag87.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hyperlink" Target="https://sbmfc.ca/a-propos/ethique-resolution-de-conflits" TargetMode="External"/><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notesSlide" Target="../notesSlides/notesSlide8.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slideLayout" Target="../slideLayouts/slideLayout4.xml"/><Relationship Id="rId5" Type="http://schemas.openxmlformats.org/officeDocument/2006/relationships/tags" Target="../tags/tag95.xml"/><Relationship Id="rId10" Type="http://schemas.openxmlformats.org/officeDocument/2006/relationships/tags" Target="../tags/tag100.xml"/><Relationship Id="rId4" Type="http://schemas.openxmlformats.org/officeDocument/2006/relationships/tags" Target="../tags/tag94.xml"/><Relationship Id="rId9" Type="http://schemas.openxmlformats.org/officeDocument/2006/relationships/tags" Target="../tags/tag99.xml"/><Relationship Id="rId14" Type="http://schemas.openxmlformats.org/officeDocument/2006/relationships/hyperlink" Target="https://www.cfmws-sbmfc.com/sites/intranet-cfmws/ccre/SitePageModern/1780/ccre-homepage"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hyperlink" Target="https://www.cfmws-sbmfc.com/sites/intranet-cfmws/human-resources/SitePageModern/1958/occupational-health-and-safety" TargetMode="Externa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notesSlide" Target="../notesSlides/notesSlide9.xml"/><Relationship Id="rId5" Type="http://schemas.openxmlformats.org/officeDocument/2006/relationships/tags" Target="../tags/tag105.xml"/><Relationship Id="rId10" Type="http://schemas.openxmlformats.org/officeDocument/2006/relationships/slideLayout" Target="../slideLayouts/slideLayout4.xml"/><Relationship Id="rId4" Type="http://schemas.openxmlformats.org/officeDocument/2006/relationships/tags" Target="../tags/tag104.xml"/><Relationship Id="rId9" Type="http://schemas.openxmlformats.org/officeDocument/2006/relationships/tags" Target="../tags/tag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35">
            <a:extLst>
              <a:ext uri="{FF2B5EF4-FFF2-40B4-BE49-F238E27FC236}">
                <a16:creationId xmlns:a16="http://schemas.microsoft.com/office/drawing/2014/main" id="{168F070B-4288-1945-9271-DDE206D3DE55}"/>
              </a:ext>
            </a:extLst>
          </p:cNvPr>
          <p:cNvSpPr/>
          <p:nvPr>
            <p:custDataLst>
              <p:tags r:id="rId1"/>
            </p:custDataLst>
          </p:nvPr>
        </p:nvSpPr>
        <p:spPr>
          <a:xfrm>
            <a:off x="7252" y="5651236"/>
            <a:ext cx="12366000" cy="4665600"/>
          </a:xfrm>
          <a:custGeom>
            <a:avLst/>
            <a:gdLst>
              <a:gd name="connsiteX0" fmla="*/ 0 w 12361958"/>
              <a:gd name="connsiteY0" fmla="*/ 0 h 4662000"/>
              <a:gd name="connsiteX1" fmla="*/ 12005548 w 12361958"/>
              <a:gd name="connsiteY1" fmla="*/ 0 h 4662000"/>
              <a:gd name="connsiteX2" fmla="*/ 12361958 w 12361958"/>
              <a:gd name="connsiteY2" fmla="*/ 356410 h 4662000"/>
              <a:gd name="connsiteX3" fmla="*/ 12361958 w 12361958"/>
              <a:gd name="connsiteY3" fmla="*/ 4305590 h 4662000"/>
              <a:gd name="connsiteX4" fmla="*/ 12005548 w 12361958"/>
              <a:gd name="connsiteY4" fmla="*/ 4662000 h 4662000"/>
              <a:gd name="connsiteX5" fmla="*/ 0 w 12361958"/>
              <a:gd name="connsiteY5" fmla="*/ 4662000 h 46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1958" h="4662000">
                <a:moveTo>
                  <a:pt x="0" y="0"/>
                </a:moveTo>
                <a:lnTo>
                  <a:pt x="12005548" y="0"/>
                </a:lnTo>
                <a:cubicBezTo>
                  <a:pt x="12202388" y="0"/>
                  <a:pt x="12361958" y="159570"/>
                  <a:pt x="12361958" y="356410"/>
                </a:cubicBezTo>
                <a:lnTo>
                  <a:pt x="12361958" y="4305590"/>
                </a:lnTo>
                <a:cubicBezTo>
                  <a:pt x="12361958" y="4502430"/>
                  <a:pt x="12202388" y="4662000"/>
                  <a:pt x="12005548" y="4662000"/>
                </a:cubicBezTo>
                <a:lnTo>
                  <a:pt x="0" y="4662000"/>
                </a:lnTo>
                <a:close/>
              </a:path>
            </a:pathLst>
          </a:custGeom>
          <a:solidFill>
            <a:srgbClr val="E5333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latin typeface="Montserrat Regular" pitchFamily="2" charset="77"/>
            </a:endParaRPr>
          </a:p>
        </p:txBody>
      </p:sp>
      <p:sp>
        <p:nvSpPr>
          <p:cNvPr id="18" name="Text Placeholder 2">
            <a:extLst>
              <a:ext uri="{FF2B5EF4-FFF2-40B4-BE49-F238E27FC236}">
                <a16:creationId xmlns:a16="http://schemas.microsoft.com/office/drawing/2014/main" id="{B8423BC2-E347-7545-9ED9-3DFE7B627918}"/>
              </a:ext>
            </a:extLst>
          </p:cNvPr>
          <p:cNvSpPr txBox="1">
            <a:spLocks/>
          </p:cNvSpPr>
          <p:nvPr>
            <p:custDataLst>
              <p:tags r:id="rId2"/>
            </p:custDataLst>
          </p:nvPr>
        </p:nvSpPr>
        <p:spPr>
          <a:xfrm>
            <a:off x="219272" y="6852848"/>
            <a:ext cx="10844968" cy="1233285"/>
          </a:xfrm>
          <a:prstGeom prst="rect">
            <a:avLst/>
          </a:prstGeom>
        </p:spPr>
        <p:txBody>
          <a:bodyPr vert="horz" lIns="432000" tIns="45720" rIns="91440" bIns="45720" rtlCol="0">
            <a:noAutofit/>
          </a:bodyPr>
          <a:lstStyle>
            <a:lvl1pPr marL="0" indent="0" algn="l" defTabSz="1828343" rtl="0" eaLnBrk="1" latinLnBrk="0" hangingPunct="1">
              <a:lnSpc>
                <a:spcPct val="90000"/>
              </a:lnSpc>
              <a:spcBef>
                <a:spcPts val="2000"/>
              </a:spcBef>
              <a:buFontTx/>
              <a:buNone/>
              <a:defRPr sz="4000" b="1" i="0" kern="1200" spc="600">
                <a:solidFill>
                  <a:schemeClr val="bg1"/>
                </a:solidFill>
                <a:latin typeface="Montserrat" panose="00000500000000000000" pitchFamily="2" charset="0"/>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3200" b="1" i="0" kern="1200">
                <a:solidFill>
                  <a:schemeClr val="tx1"/>
                </a:solidFill>
                <a:latin typeface="Montserrat" panose="00000500000000000000" pitchFamily="2" charset="0"/>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2800" b="1" i="0" kern="1200">
                <a:solidFill>
                  <a:schemeClr val="tx1"/>
                </a:solidFill>
                <a:latin typeface="Montserrat" panose="00000500000000000000" pitchFamily="2" charset="0"/>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2400" b="1" i="0" kern="1200">
                <a:solidFill>
                  <a:schemeClr val="tx1"/>
                </a:solidFill>
                <a:latin typeface="Montserrat" panose="00000500000000000000" pitchFamily="2" charset="0"/>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2400" b="1" i="0" kern="1200">
                <a:solidFill>
                  <a:schemeClr val="tx1"/>
                </a:solidFill>
                <a:latin typeface="Montserrat"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gn="l" rtl="0"/>
            <a:r>
              <a:rPr lang="fr-ca" b="1" i="0" u="none" baseline="0" dirty="0"/>
              <a:t>Personnel des fonds non publics, Forces canadiennes</a:t>
            </a:r>
          </a:p>
        </p:txBody>
      </p:sp>
      <p:sp>
        <p:nvSpPr>
          <p:cNvPr id="19" name="Text Placeholder 2">
            <a:extLst>
              <a:ext uri="{FF2B5EF4-FFF2-40B4-BE49-F238E27FC236}">
                <a16:creationId xmlns:a16="http://schemas.microsoft.com/office/drawing/2014/main" id="{AF5F77B8-59C7-9748-8FB6-B2D1508ADD52}"/>
              </a:ext>
            </a:extLst>
          </p:cNvPr>
          <p:cNvSpPr txBox="1">
            <a:spLocks/>
          </p:cNvSpPr>
          <p:nvPr>
            <p:custDataLst>
              <p:tags r:id="rId3"/>
            </p:custDataLst>
          </p:nvPr>
        </p:nvSpPr>
        <p:spPr>
          <a:xfrm>
            <a:off x="219272" y="8700152"/>
            <a:ext cx="8016852" cy="879870"/>
          </a:xfrm>
          <a:prstGeom prst="rect">
            <a:avLst/>
          </a:prstGeom>
        </p:spPr>
        <p:txBody>
          <a:bodyPr vert="horz" lIns="432000" tIns="45720" rIns="91440" bIns="45720" rtlCol="0">
            <a:noAutofit/>
          </a:bodyPr>
          <a:lstStyle>
            <a:lvl1pPr marL="0" indent="0" algn="l" defTabSz="1828343" rtl="0" eaLnBrk="1" latinLnBrk="0" hangingPunct="1">
              <a:lnSpc>
                <a:spcPct val="90000"/>
              </a:lnSpc>
              <a:spcBef>
                <a:spcPts val="2000"/>
              </a:spcBef>
              <a:buFontTx/>
              <a:buNone/>
              <a:defRPr sz="3000" b="0" i="0" kern="1200" spc="600">
                <a:solidFill>
                  <a:schemeClr val="bg1"/>
                </a:solidFill>
                <a:latin typeface="Montserrat" panose="00000500000000000000" pitchFamily="2" charset="0"/>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3200" b="1" i="0" kern="1200">
                <a:solidFill>
                  <a:schemeClr val="tx1"/>
                </a:solidFill>
                <a:latin typeface="Montserrat" panose="00000500000000000000" pitchFamily="2" charset="0"/>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2800" b="1" i="0" kern="1200">
                <a:solidFill>
                  <a:schemeClr val="tx1"/>
                </a:solidFill>
                <a:latin typeface="Montserrat" panose="00000500000000000000" pitchFamily="2" charset="0"/>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2400" b="1" i="0" kern="1200">
                <a:solidFill>
                  <a:schemeClr val="tx1"/>
                </a:solidFill>
                <a:latin typeface="Montserrat" panose="00000500000000000000" pitchFamily="2" charset="0"/>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2400" b="1" i="0" kern="1200">
                <a:solidFill>
                  <a:schemeClr val="tx1"/>
                </a:solidFill>
                <a:latin typeface="Montserrat"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gn="l" rtl="0"/>
            <a:r>
              <a:rPr lang="fr-ca" b="0" i="0" u="none" baseline="0"/>
              <a:t>Orientation des employés</a:t>
            </a:r>
          </a:p>
        </p:txBody>
      </p:sp>
      <p:sp>
        <p:nvSpPr>
          <p:cNvPr id="22" name="TextBox 21">
            <a:extLst>
              <a:ext uri="{FF2B5EF4-FFF2-40B4-BE49-F238E27FC236}">
                <a16:creationId xmlns:a16="http://schemas.microsoft.com/office/drawing/2014/main" id="{830D2905-7A1C-0F4A-BBD5-5BD66473A34E}"/>
              </a:ext>
            </a:extLst>
          </p:cNvPr>
          <p:cNvSpPr txBox="1"/>
          <p:nvPr>
            <p:custDataLst>
              <p:tags r:id="rId4"/>
            </p:custDataLst>
          </p:nvPr>
        </p:nvSpPr>
        <p:spPr>
          <a:xfrm>
            <a:off x="591670" y="5831032"/>
            <a:ext cx="11781581" cy="400110"/>
          </a:xfrm>
          <a:prstGeom prst="rect">
            <a:avLst/>
          </a:prstGeom>
          <a:noFill/>
        </p:spPr>
        <p:txBody>
          <a:bodyPr wrap="square" rtlCol="0">
            <a:spAutoFit/>
          </a:bodyPr>
          <a:lstStyle/>
          <a:p>
            <a:pPr algn="l" rtl="0"/>
            <a:r>
              <a:rPr lang="fr-ca" sz="2000" b="0" i="0" u="none" spc="1200" baseline="0">
                <a:solidFill>
                  <a:schemeClr val="bg1"/>
                </a:solidFill>
                <a:latin typeface="Montserrat" charset="0"/>
                <a:ea typeface="Montserrat" charset="0"/>
                <a:cs typeface="Montserrat" charset="0"/>
              </a:rPr>
              <a:t>RESSOURCES HUMAINES DES SBMFC</a:t>
            </a:r>
          </a:p>
        </p:txBody>
      </p:sp>
      <p:sp>
        <p:nvSpPr>
          <p:cNvPr id="2" name="TextBox 1"/>
          <p:cNvSpPr txBox="1"/>
          <p:nvPr>
            <p:custDataLst>
              <p:tags r:id="rId5"/>
            </p:custDataLst>
          </p:nvPr>
        </p:nvSpPr>
        <p:spPr>
          <a:xfrm>
            <a:off x="12957669" y="1200149"/>
            <a:ext cx="9261231" cy="7292637"/>
          </a:xfrm>
          <a:prstGeom prst="rect">
            <a:avLst/>
          </a:prstGeom>
          <a:noFill/>
        </p:spPr>
        <p:txBody>
          <a:bodyPr wrap="square" rtlCol="0">
            <a:spAutoFit/>
          </a:bodyPr>
          <a:lstStyle/>
          <a:p>
            <a:pPr algn="l" rtl="0"/>
            <a:r>
              <a:rPr lang="fr-ca" b="0" i="0" u="none" baseline="0" dirty="0"/>
              <a:t>En prévision de votre entrée en poste, nous vous présentons le document que voici, pour vous aider à vous préparer à</a:t>
            </a:r>
            <a:r>
              <a:rPr lang="fr-ca" b="0" i="0" u="none" dirty="0"/>
              <a:t> </a:t>
            </a:r>
            <a:r>
              <a:rPr lang="fr-ca" b="0" i="0" u="none" baseline="0" dirty="0"/>
              <a:t>votre séance d’orientation. Il comprend les sujets qui y seront abordés ainsi que d’autres renseignements utiles. </a:t>
            </a:r>
          </a:p>
          <a:p>
            <a:endParaRPr lang="fr-ca" dirty="0"/>
          </a:p>
          <a:p>
            <a:pPr algn="l" rtl="0"/>
            <a:r>
              <a:rPr lang="fr-ca" b="0" i="0" u="none" baseline="0" dirty="0"/>
              <a:t>Vous êtes invité à le lire et à noter vos questions, que vous pourrez poser pendant la séance. </a:t>
            </a:r>
          </a:p>
          <a:p>
            <a:endParaRPr lang="fr-ca" dirty="0"/>
          </a:p>
          <a:p>
            <a:pPr algn="l" rtl="0"/>
            <a:r>
              <a:rPr lang="fr-ca" b="0" i="0" u="none" baseline="0" dirty="0"/>
              <a:t>Nous vous souhaitons une excellente première journée et nous avons très hâte de faire connaissance. </a:t>
            </a:r>
          </a:p>
        </p:txBody>
      </p:sp>
    </p:spTree>
    <p:extLst>
      <p:ext uri="{BB962C8B-B14F-4D97-AF65-F5344CB8AC3E}">
        <p14:creationId xmlns:p14="http://schemas.microsoft.com/office/powerpoint/2010/main" val="83978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5"/>
          <a:stretch>
            <a:fillRect/>
          </a:stretch>
        </p:blipFill>
        <p:spPr>
          <a:xfrm>
            <a:off x="17831600" y="4876512"/>
            <a:ext cx="5410955" cy="1171739"/>
          </a:xfrm>
          <a:prstGeom prst="rect">
            <a:avLst/>
          </a:prstGeom>
        </p:spPr>
      </p:pic>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APPRENTISSAGE ET PERFECTIONNEMENT</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2" name="Shape 2906">
            <a:extLst>
              <a:ext uri="{FF2B5EF4-FFF2-40B4-BE49-F238E27FC236}">
                <a16:creationId xmlns:a16="http://schemas.microsoft.com/office/drawing/2014/main" id="{38C9CB04-2009-AF49-825D-78E36026D99E}"/>
              </a:ext>
            </a:extLst>
          </p:cNvPr>
          <p:cNvSpPr/>
          <p:nvPr>
            <p:custDataLst>
              <p:tags r:id="rId3"/>
            </p:custDataLst>
          </p:nvPr>
        </p:nvSpPr>
        <p:spPr>
          <a:xfrm>
            <a:off x="3726909" y="595622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custDataLst>
              <p:tags r:id="rId4"/>
            </p:custDataLst>
          </p:nvPr>
        </p:nvSpPr>
        <p:spPr>
          <a:xfrm>
            <a:off x="4750635" y="3052892"/>
            <a:ext cx="8970726" cy="646331"/>
          </a:xfrm>
          <a:prstGeom prst="rect">
            <a:avLst/>
          </a:prstGeom>
          <a:noFill/>
        </p:spPr>
        <p:txBody>
          <a:bodyPr wrap="none" rtlCol="0">
            <a:spAutoFit/>
          </a:bodyPr>
          <a:lstStyle/>
          <a:p>
            <a:pPr algn="l" rtl="0"/>
            <a:r>
              <a:rPr lang="fr-ca" sz="3600" b="0" i="0" u="none" spc="600" baseline="0" dirty="0">
                <a:solidFill>
                  <a:srgbClr val="383C3C"/>
                </a:solidFill>
                <a:latin typeface="Montserrat" charset="0"/>
                <a:ea typeface="Montserrat" charset="0"/>
                <a:cs typeface="Montserrat" charset="0"/>
              </a:rPr>
              <a:t>Ressources d’apprentissage</a:t>
            </a:r>
          </a:p>
        </p:txBody>
      </p:sp>
      <p:sp>
        <p:nvSpPr>
          <p:cNvPr id="25" name="Shape 2906">
            <a:extLst>
              <a:ext uri="{FF2B5EF4-FFF2-40B4-BE49-F238E27FC236}">
                <a16:creationId xmlns:a16="http://schemas.microsoft.com/office/drawing/2014/main" id="{FF6A0800-3343-F240-A80C-E9313710F77B}"/>
              </a:ext>
            </a:extLst>
          </p:cNvPr>
          <p:cNvSpPr/>
          <p:nvPr>
            <p:custDataLst>
              <p:tags r:id="rId5"/>
            </p:custDataLst>
          </p:nvPr>
        </p:nvSpPr>
        <p:spPr>
          <a:xfrm>
            <a:off x="3726909" y="323894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6"/>
            </p:custDataLst>
          </p:nvPr>
        </p:nvSpPr>
        <p:spPr>
          <a:xfrm>
            <a:off x="4753621" y="5915750"/>
            <a:ext cx="15315255" cy="646331"/>
          </a:xfrm>
          <a:prstGeom prst="rect">
            <a:avLst/>
          </a:prstGeom>
          <a:noFill/>
        </p:spPr>
        <p:txBody>
          <a:bodyPr wrap="square" rtlCol="0">
            <a:spAutoFit/>
          </a:bodyPr>
          <a:lstStyle/>
          <a:p>
            <a:pPr algn="l" rtl="0"/>
            <a:r>
              <a:rPr lang="fr-ca" sz="3600" b="0" i="0" u="none" spc="600" baseline="0" dirty="0">
                <a:solidFill>
                  <a:srgbClr val="383C3C"/>
                </a:solidFill>
                <a:latin typeface="Montserrat" charset="0"/>
                <a:ea typeface="Montserrat" charset="0"/>
                <a:cs typeface="Montserrat" charset="0"/>
              </a:rPr>
              <a:t>Programme d’aide pour frais de scolarité</a:t>
            </a:r>
          </a:p>
        </p:txBody>
      </p:sp>
      <p:sp>
        <p:nvSpPr>
          <p:cNvPr id="14" name="Shape 2906">
            <a:extLst>
              <a:ext uri="{FF2B5EF4-FFF2-40B4-BE49-F238E27FC236}">
                <a16:creationId xmlns:a16="http://schemas.microsoft.com/office/drawing/2014/main" id="{88491936-F507-6C4B-971E-B025FAFA08B3}"/>
              </a:ext>
            </a:extLst>
          </p:cNvPr>
          <p:cNvSpPr/>
          <p:nvPr>
            <p:custDataLst>
              <p:tags r:id="rId7"/>
            </p:custDataLst>
          </p:nvPr>
        </p:nvSpPr>
        <p:spPr>
          <a:xfrm>
            <a:off x="3726908" y="8692507"/>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custDataLst>
              <p:tags r:id="rId8"/>
            </p:custDataLst>
          </p:nvPr>
        </p:nvSpPr>
        <p:spPr>
          <a:xfrm>
            <a:off x="4800062" y="8567784"/>
            <a:ext cx="9095760"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Programme d’apprentissage avancé</a:t>
            </a:r>
          </a:p>
        </p:txBody>
      </p:sp>
      <p:sp>
        <p:nvSpPr>
          <p:cNvPr id="16" name="TextBox 15">
            <a:extLst>
              <a:ext uri="{FF2B5EF4-FFF2-40B4-BE49-F238E27FC236}">
                <a16:creationId xmlns:a16="http://schemas.microsoft.com/office/drawing/2014/main" id="{E33260E3-5AEC-D140-ACAF-BDB5F681058A}"/>
              </a:ext>
            </a:extLst>
          </p:cNvPr>
          <p:cNvSpPr txBox="1"/>
          <p:nvPr>
            <p:custDataLst>
              <p:tags r:id="rId9"/>
            </p:custDataLst>
          </p:nvPr>
        </p:nvSpPr>
        <p:spPr>
          <a:xfrm>
            <a:off x="4750636" y="6706160"/>
            <a:ext cx="16242261" cy="1569660"/>
          </a:xfrm>
          <a:prstGeom prst="rect">
            <a:avLst/>
          </a:prstGeom>
          <a:noFill/>
        </p:spPr>
        <p:txBody>
          <a:bodyPr wrap="square" rtlCol="0">
            <a:spAutoFit/>
          </a:bodyPr>
          <a:lstStyle/>
          <a:p>
            <a:pPr lvl="0" algn="l" rtl="0"/>
            <a:r>
              <a:rPr lang="fr-ca" sz="3200" b="0" i="0" u="none" baseline="0" dirty="0">
                <a:latin typeface="Montserrat Light" panose="00000400000000000000" pitchFamily="2" charset="0"/>
              </a:rPr>
              <a:t>Programme conçu pour aider les employés admissibles à payer des cours de formation continue qui contribuent à leur perfectionnement professionnel au sein des SBMFC.</a:t>
            </a:r>
          </a:p>
        </p:txBody>
      </p:sp>
      <p:sp>
        <p:nvSpPr>
          <p:cNvPr id="12" name="TextBox 11">
            <a:extLst>
              <a:ext uri="{FF2B5EF4-FFF2-40B4-BE49-F238E27FC236}">
                <a16:creationId xmlns:a16="http://schemas.microsoft.com/office/drawing/2014/main" id="{E33260E3-5AEC-D140-ACAF-BDB5F681058A}"/>
              </a:ext>
            </a:extLst>
          </p:cNvPr>
          <p:cNvSpPr txBox="1"/>
          <p:nvPr>
            <p:custDataLst>
              <p:tags r:id="rId10"/>
            </p:custDataLst>
          </p:nvPr>
        </p:nvSpPr>
        <p:spPr>
          <a:xfrm>
            <a:off x="4800062" y="3926339"/>
            <a:ext cx="16242261" cy="1569660"/>
          </a:xfrm>
          <a:prstGeom prst="rect">
            <a:avLst/>
          </a:prstGeom>
          <a:noFill/>
        </p:spPr>
        <p:txBody>
          <a:bodyPr wrap="square" rtlCol="0">
            <a:spAutoFit/>
          </a:bodyPr>
          <a:lstStyle/>
          <a:p>
            <a:pPr lvl="0" algn="l" rtl="0"/>
            <a:r>
              <a:rPr lang="fr-ca" sz="3200" b="0" i="0" u="none" baseline="0" dirty="0">
                <a:latin typeface="Montserrat Light" panose="00000400000000000000" pitchFamily="2" charset="0"/>
              </a:rPr>
              <a:t>Accès à MON</a:t>
            </a:r>
            <a:r>
              <a:rPr lang="fr-ca" sz="3200" b="1" i="0" u="none" baseline="0" dirty="0">
                <a:latin typeface="Montserrat Light" panose="00000400000000000000" pitchFamily="2" charset="0"/>
              </a:rPr>
              <a:t>TALENT</a:t>
            </a:r>
            <a:r>
              <a:rPr lang="fr-ca" sz="3200" b="0" i="0" u="none" baseline="0" dirty="0">
                <a:latin typeface="Montserrat Light" panose="00000400000000000000" pitchFamily="2" charset="0"/>
              </a:rPr>
              <a:t>, une </a:t>
            </a:r>
            <a:r>
              <a:rPr lang="fr-ca" sz="3200" b="0" i="0" u="none" baseline="0" dirty="0" err="1">
                <a:latin typeface="Montserrat Light" panose="00000400000000000000" pitchFamily="2" charset="0"/>
              </a:rPr>
              <a:t>plateforme</a:t>
            </a:r>
            <a:r>
              <a:rPr lang="fr-ca" sz="3200" b="0" i="0" u="none" baseline="0" dirty="0">
                <a:latin typeface="Montserrat Light" panose="00000400000000000000" pitchFamily="2" charset="0"/>
              </a:rPr>
              <a:t> numérique centralisée à</a:t>
            </a:r>
            <a:r>
              <a:rPr lang="fr-ca" sz="3200" b="0" i="0" u="none" dirty="0">
                <a:latin typeface="Montserrat Light" panose="00000400000000000000" pitchFamily="2" charset="0"/>
              </a:rPr>
              <a:t> l’</a:t>
            </a:r>
            <a:r>
              <a:rPr lang="fr-ca" sz="3200" b="0" i="0" u="none" baseline="0" dirty="0">
                <a:latin typeface="Montserrat Light" panose="00000400000000000000" pitchFamily="2" charset="0"/>
              </a:rPr>
              <a:t>appui</a:t>
            </a:r>
            <a:r>
              <a:rPr lang="fr-ca" sz="3200" b="0" i="0" u="none" dirty="0">
                <a:latin typeface="Montserrat Light" panose="00000400000000000000" pitchFamily="2" charset="0"/>
              </a:rPr>
              <a:t> de votre parcours </a:t>
            </a:r>
            <a:r>
              <a:rPr lang="fr-ca" sz="3200" b="0" i="0" u="none" baseline="0" dirty="0">
                <a:latin typeface="Montserrat Light" panose="00000400000000000000" pitchFamily="2" charset="0"/>
              </a:rPr>
              <a:t>d’apprentissage et de perfectionnement aux SBMFC à partir du module </a:t>
            </a:r>
            <a:r>
              <a:rPr lang="fr-ca" sz="3200" b="1" i="0" u="none" baseline="0" dirty="0">
                <a:latin typeface="Montserrat Light" panose="00000400000000000000" pitchFamily="2" charset="0"/>
              </a:rPr>
              <a:t>FORMATION</a:t>
            </a:r>
            <a:r>
              <a:rPr lang="fr-ca" sz="3200" b="0" i="0" u="none" baseline="0" dirty="0">
                <a:latin typeface="Montserrat Light" panose="00000400000000000000" pitchFamily="2" charset="0"/>
              </a:rPr>
              <a:t>. </a:t>
            </a:r>
          </a:p>
        </p:txBody>
      </p:sp>
      <p:sp>
        <p:nvSpPr>
          <p:cNvPr id="13" name="TextBox 12">
            <a:extLst>
              <a:ext uri="{FF2B5EF4-FFF2-40B4-BE49-F238E27FC236}">
                <a16:creationId xmlns:a16="http://schemas.microsoft.com/office/drawing/2014/main" id="{E33260E3-5AEC-D140-ACAF-BDB5F681058A}"/>
              </a:ext>
            </a:extLst>
          </p:cNvPr>
          <p:cNvSpPr txBox="1"/>
          <p:nvPr>
            <p:custDataLst>
              <p:tags r:id="rId11"/>
            </p:custDataLst>
          </p:nvPr>
        </p:nvSpPr>
        <p:spPr>
          <a:xfrm>
            <a:off x="4753621" y="9458845"/>
            <a:ext cx="16242261" cy="1569660"/>
          </a:xfrm>
          <a:prstGeom prst="rect">
            <a:avLst/>
          </a:prstGeom>
          <a:noFill/>
        </p:spPr>
        <p:txBody>
          <a:bodyPr wrap="square" rtlCol="0">
            <a:spAutoFit/>
          </a:bodyPr>
          <a:lstStyle/>
          <a:p>
            <a:pPr lvl="0" algn="l" rtl="0"/>
            <a:r>
              <a:rPr lang="fr-ca" sz="3200" b="0" i="0" u="none" baseline="0" dirty="0">
                <a:latin typeface="Montserrat Light" panose="00000400000000000000" pitchFamily="2" charset="0"/>
              </a:rPr>
              <a:t>Soutien financier et administratif aux employés admissibles pendant qu’ils suivent une formation avancée menant à un grade ou une désignation professionnelle pouvant faire progresser leur carrière au sein des SBMFC.</a:t>
            </a:r>
          </a:p>
        </p:txBody>
      </p:sp>
      <p:sp>
        <p:nvSpPr>
          <p:cNvPr id="17" name="TextBox 16">
            <a:extLst>
              <a:ext uri="{FF2B5EF4-FFF2-40B4-BE49-F238E27FC236}">
                <a16:creationId xmlns:a16="http://schemas.microsoft.com/office/drawing/2014/main" id="{8931BC40-06F5-374C-8E4E-18F4CBB361F1}"/>
              </a:ext>
            </a:extLst>
          </p:cNvPr>
          <p:cNvSpPr txBox="1"/>
          <p:nvPr>
            <p:custDataLst>
              <p:tags r:id="rId12"/>
            </p:custDataLst>
          </p:nvPr>
        </p:nvSpPr>
        <p:spPr>
          <a:xfrm>
            <a:off x="13487400" y="12550084"/>
            <a:ext cx="9930924"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renseignements : </a:t>
            </a:r>
            <a:r>
              <a:rPr lang="fr-ca" sz="3200" b="0" i="0" u="none" spc="600" baseline="0" dirty="0">
                <a:solidFill>
                  <a:srgbClr val="383C3C"/>
                </a:solidFill>
                <a:latin typeface="Montserrat" charset="0"/>
                <a:ea typeface="Montserrat" charset="0"/>
                <a:cs typeface="Montserrat" charset="0"/>
                <a:hlinkClick r:id="rId16"/>
              </a:rPr>
              <a:t>CORE</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325033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3176" y="1391312"/>
            <a:ext cx="24371302" cy="1076898"/>
          </a:xfrm>
          <a:prstGeom prst="rect">
            <a:avLst/>
          </a:prstGeom>
          <a:noFill/>
        </p:spPr>
        <p:txBody>
          <a:bodyPr wrap="square" rtlCol="0">
            <a:spAutoFit/>
          </a:bodyPr>
          <a:lstStyle/>
          <a:p>
            <a:pPr algn="ctr"/>
            <a:r>
              <a:rPr lang="fr-ca" sz="6398" b="1" spc="1200" dirty="0">
                <a:solidFill>
                  <a:srgbClr val="383C3C"/>
                </a:solidFill>
                <a:latin typeface="Montserrat" pitchFamily="2" charset="77"/>
              </a:rPr>
              <a:t>APPRENTISSAGE ET PERFECTIONNEMENT</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3176" y="932956"/>
            <a:ext cx="24371302" cy="400110"/>
          </a:xfrm>
          <a:prstGeom prst="rect">
            <a:avLst/>
          </a:prstGeom>
          <a:noFill/>
        </p:spPr>
        <p:txBody>
          <a:bodyPr wrap="square" rtlCol="0">
            <a:spAutoFit/>
          </a:bodyPr>
          <a:lstStyle/>
          <a:p>
            <a:pPr algn="ctr"/>
            <a:r>
              <a:rPr lang="fr-ca" sz="2000" spc="2399" dirty="0">
                <a:solidFill>
                  <a:srgbClr val="383C3C"/>
                </a:solidFill>
                <a:latin typeface="Montserrat" charset="0"/>
                <a:ea typeface="Montserrat" charset="0"/>
                <a:cs typeface="Montserrat" charset="0"/>
              </a:rPr>
              <a:t>RESSOURCES HUMAINES DES SBMFC</a:t>
            </a:r>
          </a:p>
        </p:txBody>
      </p:sp>
      <p:sp>
        <p:nvSpPr>
          <p:cNvPr id="24" name="TextBox 23">
            <a:extLst>
              <a:ext uri="{FF2B5EF4-FFF2-40B4-BE49-F238E27FC236}">
                <a16:creationId xmlns:a16="http://schemas.microsoft.com/office/drawing/2014/main" id="{0340B178-5D31-444D-A8FA-E71280710E27}"/>
              </a:ext>
            </a:extLst>
          </p:cNvPr>
          <p:cNvSpPr txBox="1"/>
          <p:nvPr>
            <p:custDataLst>
              <p:tags r:id="rId3"/>
            </p:custDataLst>
          </p:nvPr>
        </p:nvSpPr>
        <p:spPr>
          <a:xfrm>
            <a:off x="4752572" y="3053884"/>
            <a:ext cx="11349582" cy="707886"/>
          </a:xfrm>
          <a:prstGeom prst="rect">
            <a:avLst/>
          </a:prstGeom>
          <a:noFill/>
        </p:spPr>
        <p:txBody>
          <a:bodyPr wrap="none" rtlCol="0">
            <a:spAutoFit/>
          </a:bodyPr>
          <a:lstStyle/>
          <a:p>
            <a:r>
              <a:rPr lang="fr-ca" sz="4000" spc="1200" dirty="0">
                <a:solidFill>
                  <a:srgbClr val="383C3C"/>
                </a:solidFill>
                <a:latin typeface="Montserrat" charset="0"/>
                <a:ea typeface="Montserrat" charset="0"/>
                <a:cs typeface="Montserrat" charset="0"/>
              </a:rPr>
              <a:t>Ressources d’apprentissage</a:t>
            </a:r>
          </a:p>
        </p:txBody>
      </p:sp>
      <p:sp>
        <p:nvSpPr>
          <p:cNvPr id="25" name="Shape 2906">
            <a:extLst>
              <a:ext uri="{FF2B5EF4-FFF2-40B4-BE49-F238E27FC236}">
                <a16:creationId xmlns:a16="http://schemas.microsoft.com/office/drawing/2014/main" id="{FF6A0800-3343-F240-A80C-E9313710F77B}"/>
              </a:ext>
            </a:extLst>
          </p:cNvPr>
          <p:cNvSpPr/>
          <p:nvPr>
            <p:custDataLst>
              <p:tags r:id="rId4"/>
            </p:custDataLst>
          </p:nvPr>
        </p:nvSpPr>
        <p:spPr>
          <a:xfrm>
            <a:off x="3729113" y="3239891"/>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E33260E3-5AEC-D140-ACAF-BDB5F681058A}"/>
              </a:ext>
            </a:extLst>
          </p:cNvPr>
          <p:cNvSpPr txBox="1"/>
          <p:nvPr>
            <p:custDataLst>
              <p:tags r:id="rId5"/>
            </p:custDataLst>
          </p:nvPr>
        </p:nvSpPr>
        <p:spPr>
          <a:xfrm>
            <a:off x="4801988" y="3927103"/>
            <a:ext cx="16238032" cy="1569276"/>
          </a:xfrm>
          <a:prstGeom prst="rect">
            <a:avLst/>
          </a:prstGeom>
          <a:noFill/>
        </p:spPr>
        <p:txBody>
          <a:bodyPr wrap="square" rtlCol="0">
            <a:spAutoFit/>
          </a:bodyPr>
          <a:lstStyle/>
          <a:p>
            <a:pPr lvl="0"/>
            <a:r>
              <a:rPr lang="fr-ca" sz="3199" dirty="0">
                <a:latin typeface="Montserrat Light" panose="00000400000000000000" pitchFamily="2" charset="0"/>
              </a:rPr>
              <a:t>Accès à MON</a:t>
            </a:r>
            <a:r>
              <a:rPr lang="fr-ca" sz="3199" b="1" dirty="0">
                <a:latin typeface="Montserrat Light" panose="00000400000000000000" pitchFamily="2" charset="0"/>
              </a:rPr>
              <a:t>TALENT</a:t>
            </a:r>
            <a:r>
              <a:rPr lang="fr-ca" sz="3199" dirty="0">
                <a:latin typeface="Montserrat Light" panose="00000400000000000000" pitchFamily="2" charset="0"/>
              </a:rPr>
              <a:t>, une plateforme numérique centralisée à l’appui de votre parcours d’apprentissage et de perfectionnement aux SBMFC à partir du module </a:t>
            </a:r>
            <a:r>
              <a:rPr lang="fr-ca" sz="3199" b="1" dirty="0">
                <a:latin typeface="Montserrat Light" panose="00000400000000000000" pitchFamily="2" charset="0"/>
              </a:rPr>
              <a:t>FORMATION</a:t>
            </a:r>
            <a:r>
              <a:rPr lang="fr-ca" sz="3199" dirty="0">
                <a:latin typeface="Montserrat Light" panose="00000400000000000000" pitchFamily="2" charset="0"/>
              </a:rPr>
              <a:t>.</a:t>
            </a:r>
            <a:endParaRPr lang="en-US" sz="3199" dirty="0">
              <a:latin typeface="Montserrat Light" panose="00000400000000000000" pitchFamily="2" charset="0"/>
            </a:endParaRPr>
          </a:p>
        </p:txBody>
      </p:sp>
      <p:sp>
        <p:nvSpPr>
          <p:cNvPr id="17" name="TextBox 16">
            <a:extLst>
              <a:ext uri="{FF2B5EF4-FFF2-40B4-BE49-F238E27FC236}">
                <a16:creationId xmlns:a16="http://schemas.microsoft.com/office/drawing/2014/main" id="{8931BC40-06F5-374C-8E4E-18F4CBB361F1}"/>
              </a:ext>
            </a:extLst>
          </p:cNvPr>
          <p:cNvSpPr txBox="1"/>
          <p:nvPr>
            <p:custDataLst>
              <p:tags r:id="rId6"/>
            </p:custDataLst>
          </p:nvPr>
        </p:nvSpPr>
        <p:spPr>
          <a:xfrm>
            <a:off x="13229954" y="12243895"/>
            <a:ext cx="9521000" cy="584647"/>
          </a:xfrm>
          <a:prstGeom prst="rect">
            <a:avLst/>
          </a:prstGeom>
          <a:noFill/>
        </p:spPr>
        <p:txBody>
          <a:bodyPr wrap="square" rtlCol="0">
            <a:spAutoFit/>
          </a:bodyPr>
          <a:lstStyle/>
          <a:p>
            <a:r>
              <a:rPr lang="fr-CA" sz="3199" spc="600" dirty="0">
                <a:solidFill>
                  <a:srgbClr val="FF0000"/>
                </a:solidFill>
                <a:latin typeface="Montserrat" charset="0"/>
                <a:ea typeface="Montserrat" charset="0"/>
                <a:cs typeface="Montserrat" charset="0"/>
              </a:rPr>
              <a:t>Plus de renseignements : </a:t>
            </a:r>
            <a:r>
              <a:rPr lang="fr-CA" sz="3199" spc="600" dirty="0">
                <a:solidFill>
                  <a:srgbClr val="383C3C"/>
                </a:solidFill>
                <a:latin typeface="Montserrat" charset="0"/>
                <a:ea typeface="Montserrat" charset="0"/>
                <a:cs typeface="Montserrat" charset="0"/>
                <a:hlinkClick r:id="rId11"/>
              </a:rPr>
              <a:t>CORE</a:t>
            </a:r>
            <a:endParaRPr lang="fr-CA" sz="3199" spc="600" dirty="0">
              <a:solidFill>
                <a:srgbClr val="383C3C"/>
              </a:solidFill>
              <a:latin typeface="Montserrat" charset="0"/>
              <a:ea typeface="Montserrat" charset="0"/>
              <a:cs typeface="Montserrat" charset="0"/>
            </a:endParaRPr>
          </a:p>
        </p:txBody>
      </p:sp>
      <p:sp>
        <p:nvSpPr>
          <p:cNvPr id="2" name="Rectangle 1"/>
          <p:cNvSpPr/>
          <p:nvPr>
            <p:custDataLst>
              <p:tags r:id="rId7"/>
            </p:custDataLst>
          </p:nvPr>
        </p:nvSpPr>
        <p:spPr>
          <a:xfrm>
            <a:off x="4752573" y="6375745"/>
            <a:ext cx="15866661" cy="1569276"/>
          </a:xfrm>
          <a:prstGeom prst="rect">
            <a:avLst/>
          </a:prstGeom>
        </p:spPr>
        <p:txBody>
          <a:bodyPr wrap="square">
            <a:spAutoFit/>
          </a:bodyPr>
          <a:lstStyle/>
          <a:p>
            <a:r>
              <a:rPr lang="fr-CA" sz="3199" dirty="0">
                <a:latin typeface="Montserrat Light" panose="00000400000000000000" pitchFamily="2" charset="0"/>
              </a:rPr>
              <a:t>Tout le personnel peut profiter de l’abonnement à </a:t>
            </a:r>
            <a:r>
              <a:rPr lang="fr-CA" sz="3199" b="1" dirty="0">
                <a:latin typeface="Montserrat Light" panose="00000400000000000000" pitchFamily="2" charset="0"/>
              </a:rPr>
              <a:t>LinkedIn Learning</a:t>
            </a:r>
            <a:r>
              <a:rPr lang="fr-CA" sz="3199" dirty="0">
                <a:latin typeface="Montserrat Light" panose="00000400000000000000" pitchFamily="2" charset="0"/>
              </a:rPr>
              <a:t> à partir de MON</a:t>
            </a:r>
            <a:r>
              <a:rPr lang="fr-CA" sz="3199" b="1" dirty="0">
                <a:latin typeface="Montserrat Light" panose="00000400000000000000" pitchFamily="2" charset="0"/>
              </a:rPr>
              <a:t>TALENT</a:t>
            </a:r>
            <a:r>
              <a:rPr lang="fr-CA" sz="3199" dirty="0">
                <a:latin typeface="Montserrat Light" panose="00000400000000000000" pitchFamily="2" charset="0"/>
              </a:rPr>
              <a:t>. Explorez notre vaste catalogue de cours conçus pour appuyer tant votre croissance professionnelle que personnelle.</a:t>
            </a:r>
            <a:endParaRPr lang="en-US" sz="3199" dirty="0">
              <a:latin typeface="Montserrat Light" panose="00000400000000000000" pitchFamily="2" charset="0"/>
            </a:endParaRPr>
          </a:p>
        </p:txBody>
      </p:sp>
      <p:sp>
        <p:nvSpPr>
          <p:cNvPr id="18" name="Shape 2906">
            <a:extLst>
              <a:ext uri="{FF2B5EF4-FFF2-40B4-BE49-F238E27FC236}">
                <a16:creationId xmlns:a16="http://schemas.microsoft.com/office/drawing/2014/main" id="{FF6A0800-3343-F240-A80C-E9313710F77B}"/>
              </a:ext>
            </a:extLst>
          </p:cNvPr>
          <p:cNvSpPr/>
          <p:nvPr>
            <p:custDataLst>
              <p:tags r:id="rId8"/>
            </p:custDataLst>
          </p:nvPr>
        </p:nvSpPr>
        <p:spPr>
          <a:xfrm>
            <a:off x="3729113" y="6492292"/>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pic>
        <p:nvPicPr>
          <p:cNvPr id="11" name="Picture 10"/>
          <p:cNvPicPr>
            <a:picLocks noChangeAspect="1"/>
          </p:cNvPicPr>
          <p:nvPr/>
        </p:nvPicPr>
        <p:blipFill>
          <a:blip r:embed="rId12"/>
          <a:stretch>
            <a:fillRect/>
          </a:stretch>
        </p:blipFill>
        <p:spPr>
          <a:xfrm>
            <a:off x="17831600" y="4876512"/>
            <a:ext cx="5410955" cy="1171739"/>
          </a:xfrm>
          <a:prstGeom prst="rect">
            <a:avLst/>
          </a:prstGeom>
        </p:spPr>
      </p:pic>
    </p:spTree>
    <p:extLst>
      <p:ext uri="{BB962C8B-B14F-4D97-AF65-F5344CB8AC3E}">
        <p14:creationId xmlns:p14="http://schemas.microsoft.com/office/powerpoint/2010/main" val="4254752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dirty="0">
                <a:solidFill>
                  <a:srgbClr val="383C3C"/>
                </a:solidFill>
                <a:latin typeface="Montserrat" pitchFamily="2" charset="77"/>
              </a:rPr>
              <a:t>PRIX ET RECONNAISSANCE</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2" name="Shape 2906">
            <a:extLst>
              <a:ext uri="{FF2B5EF4-FFF2-40B4-BE49-F238E27FC236}">
                <a16:creationId xmlns:a16="http://schemas.microsoft.com/office/drawing/2014/main" id="{38C9CB04-2009-AF49-825D-78E36026D99E}"/>
              </a:ext>
            </a:extLst>
          </p:cNvPr>
          <p:cNvSpPr/>
          <p:nvPr>
            <p:custDataLst>
              <p:tags r:id="rId3"/>
            </p:custDataLst>
          </p:nvPr>
        </p:nvSpPr>
        <p:spPr>
          <a:xfrm>
            <a:off x="3706544" y="870579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custDataLst>
              <p:tags r:id="rId4"/>
            </p:custDataLst>
          </p:nvPr>
        </p:nvSpPr>
        <p:spPr>
          <a:xfrm>
            <a:off x="4725201" y="3078526"/>
            <a:ext cx="6357831"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Reconnaissance officielle</a:t>
            </a:r>
          </a:p>
        </p:txBody>
      </p:sp>
      <p:sp>
        <p:nvSpPr>
          <p:cNvPr id="25" name="Shape 2906">
            <a:extLst>
              <a:ext uri="{FF2B5EF4-FFF2-40B4-BE49-F238E27FC236}">
                <a16:creationId xmlns:a16="http://schemas.microsoft.com/office/drawing/2014/main" id="{FF6A0800-3343-F240-A80C-E9313710F77B}"/>
              </a:ext>
            </a:extLst>
          </p:cNvPr>
          <p:cNvSpPr/>
          <p:nvPr>
            <p:custDataLst>
              <p:tags r:id="rId5"/>
            </p:custDataLst>
          </p:nvPr>
        </p:nvSpPr>
        <p:spPr>
          <a:xfrm>
            <a:off x="3706544" y="322256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6"/>
            </p:custDataLst>
          </p:nvPr>
        </p:nvSpPr>
        <p:spPr>
          <a:xfrm>
            <a:off x="4725201" y="8535162"/>
            <a:ext cx="15315255" cy="646331"/>
          </a:xfrm>
          <a:prstGeom prst="rect">
            <a:avLst/>
          </a:prstGeom>
          <a:noFill/>
        </p:spPr>
        <p:txBody>
          <a:bodyPr wrap="square" rtlCol="0">
            <a:spAutoFit/>
          </a:bodyPr>
          <a:lstStyle/>
          <a:p>
            <a:pPr algn="l" rtl="0"/>
            <a:r>
              <a:rPr lang="fr-ca" sz="3600" b="0" i="0" u="none" spc="600" baseline="0">
                <a:solidFill>
                  <a:srgbClr val="383C3C"/>
                </a:solidFill>
                <a:latin typeface="Montserrat" charset="0"/>
                <a:ea typeface="Montserrat" charset="0"/>
                <a:cs typeface="Montserrat" charset="0"/>
              </a:rPr>
              <a:t>Reconnaissance informelle</a:t>
            </a:r>
          </a:p>
        </p:txBody>
      </p:sp>
      <p:sp>
        <p:nvSpPr>
          <p:cNvPr id="14" name="Shape 2906">
            <a:extLst>
              <a:ext uri="{FF2B5EF4-FFF2-40B4-BE49-F238E27FC236}">
                <a16:creationId xmlns:a16="http://schemas.microsoft.com/office/drawing/2014/main" id="{88491936-F507-6C4B-971E-B025FAFA08B3}"/>
              </a:ext>
            </a:extLst>
          </p:cNvPr>
          <p:cNvSpPr/>
          <p:nvPr>
            <p:custDataLst>
              <p:tags r:id="rId7"/>
            </p:custDataLst>
          </p:nvPr>
        </p:nvSpPr>
        <p:spPr>
          <a:xfrm>
            <a:off x="3706544" y="10846151"/>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custDataLst>
              <p:tags r:id="rId8"/>
            </p:custDataLst>
          </p:nvPr>
        </p:nvSpPr>
        <p:spPr>
          <a:xfrm>
            <a:off x="4725201" y="10820061"/>
            <a:ext cx="7037504" cy="646331"/>
          </a:xfrm>
          <a:prstGeom prst="rect">
            <a:avLst/>
          </a:prstGeom>
          <a:noFill/>
        </p:spPr>
        <p:txBody>
          <a:bodyPr wrap="none" rtlCol="0">
            <a:spAutoFit/>
          </a:bodyPr>
          <a:lstStyle/>
          <a:p>
            <a:pPr algn="l" rtl="0"/>
            <a:r>
              <a:rPr lang="fr-ca" sz="3600" b="0" i="0" u="none" spc="600" baseline="0" dirty="0">
                <a:solidFill>
                  <a:srgbClr val="383C3C"/>
                </a:solidFill>
                <a:latin typeface="Montserrat" charset="0"/>
                <a:ea typeface="Montserrat" charset="0"/>
                <a:cs typeface="Montserrat" charset="0"/>
              </a:rPr>
              <a:t>Reconnaissance quotidienne</a:t>
            </a:r>
          </a:p>
        </p:txBody>
      </p:sp>
      <p:sp>
        <p:nvSpPr>
          <p:cNvPr id="16" name="TextBox 15">
            <a:extLst>
              <a:ext uri="{FF2B5EF4-FFF2-40B4-BE49-F238E27FC236}">
                <a16:creationId xmlns:a16="http://schemas.microsoft.com/office/drawing/2014/main" id="{E33260E3-5AEC-D140-ACAF-BDB5F681058A}"/>
              </a:ext>
            </a:extLst>
          </p:cNvPr>
          <p:cNvSpPr txBox="1"/>
          <p:nvPr>
            <p:custDataLst>
              <p:tags r:id="rId9"/>
            </p:custDataLst>
          </p:nvPr>
        </p:nvSpPr>
        <p:spPr>
          <a:xfrm>
            <a:off x="4749916" y="9395631"/>
            <a:ext cx="16242261" cy="1077218"/>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Reconnaissance de réalisations ou de comportements particuliers par les leaders</a:t>
            </a:r>
          </a:p>
        </p:txBody>
      </p:sp>
      <p:sp>
        <p:nvSpPr>
          <p:cNvPr id="12" name="TextBox 11">
            <a:extLst>
              <a:ext uri="{FF2B5EF4-FFF2-40B4-BE49-F238E27FC236}">
                <a16:creationId xmlns:a16="http://schemas.microsoft.com/office/drawing/2014/main" id="{E33260E3-5AEC-D140-ACAF-BDB5F681058A}"/>
              </a:ext>
            </a:extLst>
          </p:cNvPr>
          <p:cNvSpPr txBox="1"/>
          <p:nvPr>
            <p:custDataLst>
              <p:tags r:id="rId10"/>
            </p:custDataLst>
          </p:nvPr>
        </p:nvSpPr>
        <p:spPr>
          <a:xfrm>
            <a:off x="4798076" y="3974386"/>
            <a:ext cx="16242261" cy="4031873"/>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Reconnaissance des années de service</a:t>
            </a:r>
          </a:p>
          <a:p>
            <a:pPr marL="2285680" lvl="2" indent="-457200" algn="l" rtl="0">
              <a:buFont typeface="Arial" panose="020B0604020202020204" pitchFamily="34" charset="0"/>
              <a:buChar char="•"/>
            </a:pPr>
            <a:r>
              <a:rPr lang="fr-ca" sz="3200" b="0" i="0" u="none" baseline="0" dirty="0">
                <a:latin typeface="Montserrat Light" panose="00000400000000000000" pitchFamily="2" charset="0"/>
              </a:rPr>
              <a:t>Années de service</a:t>
            </a:r>
          </a:p>
          <a:p>
            <a:pPr marL="2285680" lvl="2" indent="-457200" algn="l" rtl="0">
              <a:buFont typeface="Arial" panose="020B0604020202020204" pitchFamily="34" charset="0"/>
              <a:buChar char="•"/>
            </a:pPr>
            <a:r>
              <a:rPr lang="fr-ca" sz="3200" b="0" i="0" u="none" baseline="0" dirty="0">
                <a:latin typeface="Montserrat Light" panose="00000400000000000000" pitchFamily="2" charset="0"/>
              </a:rPr>
              <a:t>Retraite</a:t>
            </a:r>
          </a:p>
          <a:p>
            <a:pPr algn="l" rtl="0"/>
            <a:r>
              <a:rPr lang="fr-ca" sz="3200" b="0" i="0" u="none" baseline="0" dirty="0">
                <a:latin typeface="Montserrat Light" panose="00000400000000000000" pitchFamily="2" charset="0"/>
              </a:rPr>
              <a:t>Reconnaissance des réalisations</a:t>
            </a:r>
          </a:p>
          <a:p>
            <a:pPr marL="2285680" lvl="2" indent="-457200" algn="l" rtl="0">
              <a:buFont typeface="Arial" panose="020B0604020202020204" pitchFamily="34" charset="0"/>
              <a:buChar char="•"/>
            </a:pPr>
            <a:r>
              <a:rPr lang="fr-ca" sz="3200" b="0" i="0" u="none" baseline="0" dirty="0">
                <a:latin typeface="Montserrat Light" panose="00000400000000000000" pitchFamily="2" charset="0"/>
              </a:rPr>
              <a:t>Prix du </a:t>
            </a:r>
            <a:r>
              <a:rPr lang="fr-ca" sz="3200" dirty="0">
                <a:latin typeface="Montserrat Light" panose="00000400000000000000" pitchFamily="2" charset="0"/>
              </a:rPr>
              <a:t>c</a:t>
            </a:r>
            <a:r>
              <a:rPr lang="fr-ca" sz="3200" b="0" i="0" u="none" baseline="0" dirty="0">
                <a:latin typeface="Montserrat Light" panose="00000400000000000000" pitchFamily="2" charset="0"/>
              </a:rPr>
              <a:t>hef d’état-major de la défense pour réalisations insignes</a:t>
            </a:r>
          </a:p>
          <a:p>
            <a:pPr marL="2285680" lvl="2" indent="-457200" algn="l" rtl="0">
              <a:buFont typeface="Arial" panose="020B0604020202020204" pitchFamily="34" charset="0"/>
              <a:buChar char="•"/>
            </a:pPr>
            <a:r>
              <a:rPr lang="fr-ca" sz="3200" b="0" i="0" u="none" baseline="0" dirty="0">
                <a:latin typeface="Montserrat Light" panose="00000400000000000000" pitchFamily="2" charset="0"/>
              </a:rPr>
              <a:t>Prix du chef de la direction pour mérite exceptionnel</a:t>
            </a:r>
          </a:p>
          <a:p>
            <a:pPr marL="60485" lvl="1" algn="l" rtl="0"/>
            <a:endParaRPr lang="fr-ca" sz="3200" dirty="0">
              <a:latin typeface="Montserrat Light" panose="00000400000000000000" pitchFamily="2" charset="0"/>
            </a:endParaRPr>
          </a:p>
          <a:p>
            <a:pPr marL="60485" lvl="1" algn="l" rtl="0"/>
            <a:r>
              <a:rPr lang="fr-ca" sz="3200" b="0" i="0" u="none" baseline="0" dirty="0">
                <a:latin typeface="Montserrat Light" panose="00000400000000000000" pitchFamily="2" charset="0"/>
              </a:rPr>
              <a:t>Prix de reconnaissance divisionnaires</a:t>
            </a:r>
          </a:p>
        </p:txBody>
      </p:sp>
      <p:sp>
        <p:nvSpPr>
          <p:cNvPr id="13" name="TextBox 12">
            <a:extLst>
              <a:ext uri="{FF2B5EF4-FFF2-40B4-BE49-F238E27FC236}">
                <a16:creationId xmlns:a16="http://schemas.microsoft.com/office/drawing/2014/main" id="{E33260E3-5AEC-D140-ACAF-BDB5F681058A}"/>
              </a:ext>
            </a:extLst>
          </p:cNvPr>
          <p:cNvSpPr txBox="1"/>
          <p:nvPr>
            <p:custDataLst>
              <p:tags r:id="rId11"/>
            </p:custDataLst>
          </p:nvPr>
        </p:nvSpPr>
        <p:spPr>
          <a:xfrm>
            <a:off x="4749916" y="11510120"/>
            <a:ext cx="16242261" cy="584775"/>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Gratitude quotidienne et reconnaissance des pairs</a:t>
            </a:r>
          </a:p>
        </p:txBody>
      </p:sp>
      <p:sp>
        <p:nvSpPr>
          <p:cNvPr id="17" name="TextBox 16">
            <a:extLst>
              <a:ext uri="{FF2B5EF4-FFF2-40B4-BE49-F238E27FC236}">
                <a16:creationId xmlns:a16="http://schemas.microsoft.com/office/drawing/2014/main" id="{8931BC40-06F5-374C-8E4E-18F4CBB361F1}"/>
              </a:ext>
            </a:extLst>
          </p:cNvPr>
          <p:cNvSpPr txBox="1"/>
          <p:nvPr>
            <p:custDataLst>
              <p:tags r:id="rId12"/>
            </p:custDataLst>
          </p:nvPr>
        </p:nvSpPr>
        <p:spPr>
          <a:xfrm>
            <a:off x="12758739" y="12501968"/>
            <a:ext cx="11472642"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de renseignements : </a:t>
            </a:r>
            <a:r>
              <a:rPr lang="fr-ca" sz="3200" b="0" i="0" u="none" spc="600" baseline="0" dirty="0">
                <a:solidFill>
                  <a:srgbClr val="383C3C"/>
                </a:solidFill>
                <a:latin typeface="Montserrat" charset="0"/>
                <a:ea typeface="Montserrat" charset="0"/>
                <a:cs typeface="Montserrat" charset="0"/>
                <a:hlinkClick r:id="rId15"/>
              </a:rPr>
              <a:t>CORE</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115406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2499744" y="1564262"/>
            <a:ext cx="19378160"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HEURES DE TRAVAIL</a:t>
            </a: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8" name="Shape 2906">
            <a:extLst>
              <a:ext uri="{FF2B5EF4-FFF2-40B4-BE49-F238E27FC236}">
                <a16:creationId xmlns:a16="http://schemas.microsoft.com/office/drawing/2014/main" id="{38C9CB04-2009-AF49-825D-78E36026D99E}"/>
              </a:ext>
            </a:extLst>
          </p:cNvPr>
          <p:cNvSpPr/>
          <p:nvPr>
            <p:custDataLst>
              <p:tags r:id="rId3"/>
            </p:custDataLst>
          </p:nvPr>
        </p:nvSpPr>
        <p:spPr>
          <a:xfrm>
            <a:off x="3698011" y="3234753"/>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38C9CB04-2009-AF49-825D-78E36026D99E}"/>
              </a:ext>
            </a:extLst>
          </p:cNvPr>
          <p:cNvSpPr/>
          <p:nvPr>
            <p:custDataLst>
              <p:tags r:id="rId4"/>
            </p:custDataLst>
          </p:nvPr>
        </p:nvSpPr>
        <p:spPr>
          <a:xfrm>
            <a:off x="3698011" y="875383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1" name="Shape 2906">
            <a:extLst>
              <a:ext uri="{FF2B5EF4-FFF2-40B4-BE49-F238E27FC236}">
                <a16:creationId xmlns:a16="http://schemas.microsoft.com/office/drawing/2014/main" id="{38C9CB04-2009-AF49-825D-78E36026D99E}"/>
              </a:ext>
            </a:extLst>
          </p:cNvPr>
          <p:cNvSpPr/>
          <p:nvPr>
            <p:custDataLst>
              <p:tags r:id="rId5"/>
            </p:custDataLst>
          </p:nvPr>
        </p:nvSpPr>
        <p:spPr>
          <a:xfrm>
            <a:off x="3698011" y="502812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0340B178-5D31-444D-A8FA-E71280710E27}"/>
              </a:ext>
            </a:extLst>
          </p:cNvPr>
          <p:cNvSpPr txBox="1"/>
          <p:nvPr>
            <p:custDataLst>
              <p:tags r:id="rId6"/>
            </p:custDataLst>
          </p:nvPr>
        </p:nvSpPr>
        <p:spPr>
          <a:xfrm>
            <a:off x="4745888" y="3122874"/>
            <a:ext cx="7755649"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Heures normales de travail</a:t>
            </a:r>
          </a:p>
        </p:txBody>
      </p:sp>
      <p:sp>
        <p:nvSpPr>
          <p:cNvPr id="13" name="TextBox 12">
            <a:extLst>
              <a:ext uri="{FF2B5EF4-FFF2-40B4-BE49-F238E27FC236}">
                <a16:creationId xmlns:a16="http://schemas.microsoft.com/office/drawing/2014/main" id="{0340B178-5D31-444D-A8FA-E71280710E27}"/>
              </a:ext>
            </a:extLst>
          </p:cNvPr>
          <p:cNvSpPr txBox="1"/>
          <p:nvPr>
            <p:custDataLst>
              <p:tags r:id="rId7"/>
            </p:custDataLst>
          </p:nvPr>
        </p:nvSpPr>
        <p:spPr>
          <a:xfrm>
            <a:off x="4745888" y="4866153"/>
            <a:ext cx="9592691" cy="1200329"/>
          </a:xfrm>
          <a:prstGeom prst="rect">
            <a:avLst/>
          </a:prstGeom>
          <a:noFill/>
        </p:spPr>
        <p:txBody>
          <a:bodyPr wrap="square" rtlCol="0">
            <a:noAutofit/>
          </a:bodyPr>
          <a:lstStyle/>
          <a:p>
            <a:pPr algn="l" rtl="0"/>
            <a:r>
              <a:rPr lang="fr-ca" sz="3600" b="0" i="0" u="none" spc="600" baseline="0" dirty="0">
                <a:solidFill>
                  <a:srgbClr val="383C3C"/>
                </a:solidFill>
                <a:latin typeface="Montserrat" charset="0"/>
                <a:ea typeface="Montserrat" charset="0"/>
                <a:cs typeface="Montserrat" charset="0"/>
              </a:rPr>
              <a:t>Heures de travail non conventionnelles</a:t>
            </a:r>
          </a:p>
        </p:txBody>
      </p:sp>
      <p:sp>
        <p:nvSpPr>
          <p:cNvPr id="14" name="TextBox 13">
            <a:extLst>
              <a:ext uri="{FF2B5EF4-FFF2-40B4-BE49-F238E27FC236}">
                <a16:creationId xmlns:a16="http://schemas.microsoft.com/office/drawing/2014/main" id="{0340B178-5D31-444D-A8FA-E71280710E27}"/>
              </a:ext>
            </a:extLst>
          </p:cNvPr>
          <p:cNvSpPr txBox="1"/>
          <p:nvPr>
            <p:custDataLst>
              <p:tags r:id="rId8"/>
            </p:custDataLst>
          </p:nvPr>
        </p:nvSpPr>
        <p:spPr>
          <a:xfrm>
            <a:off x="4745888" y="8753832"/>
            <a:ext cx="9536585" cy="646331"/>
          </a:xfrm>
          <a:prstGeom prst="rect">
            <a:avLst/>
          </a:prstGeom>
          <a:noFill/>
        </p:spPr>
        <p:txBody>
          <a:bodyPr wrap="none" rtlCol="0">
            <a:spAutoFit/>
          </a:bodyPr>
          <a:lstStyle/>
          <a:p>
            <a:pPr algn="l" rtl="0"/>
            <a:r>
              <a:rPr lang="fr-ca" sz="3600" b="0" i="0" u="none" spc="600" baseline="0" dirty="0">
                <a:solidFill>
                  <a:srgbClr val="383C3C"/>
                </a:solidFill>
                <a:latin typeface="Montserrat" charset="0"/>
                <a:ea typeface="Montserrat" charset="0"/>
                <a:cs typeface="Montserrat" charset="0"/>
              </a:rPr>
              <a:t>Pauses-repas et périodes de repos</a:t>
            </a:r>
          </a:p>
        </p:txBody>
      </p:sp>
      <p:sp>
        <p:nvSpPr>
          <p:cNvPr id="2" name="Rectangle 1"/>
          <p:cNvSpPr/>
          <p:nvPr>
            <p:custDataLst>
              <p:tags r:id="rId9"/>
            </p:custDataLst>
          </p:nvPr>
        </p:nvSpPr>
        <p:spPr>
          <a:xfrm>
            <a:off x="4745888" y="3947991"/>
            <a:ext cx="8517075" cy="584775"/>
          </a:xfrm>
          <a:prstGeom prst="rect">
            <a:avLst/>
          </a:prstGeom>
        </p:spPr>
        <p:txBody>
          <a:bodyPr wrap="none">
            <a:spAutoFit/>
          </a:bodyPr>
          <a:lstStyle/>
          <a:p>
            <a:pPr algn="l" rtl="0"/>
            <a:r>
              <a:rPr lang="fr-ca" sz="3200" b="0" i="0" u="none" baseline="0">
                <a:latin typeface="Montserrat Light" panose="00000400000000000000" pitchFamily="2" charset="0"/>
                <a:cs typeface="Arial"/>
              </a:rPr>
              <a:t>La semaine de travail est du lundi au dimanche.</a:t>
            </a:r>
            <a:endParaRPr lang="fr-ca" sz="3200" dirty="0">
              <a:latin typeface="Montserrat Light" panose="00000400000000000000" pitchFamily="2" charset="0"/>
            </a:endParaRPr>
          </a:p>
        </p:txBody>
      </p:sp>
      <p:sp>
        <p:nvSpPr>
          <p:cNvPr id="3" name="Rectangle 2"/>
          <p:cNvSpPr/>
          <p:nvPr>
            <p:custDataLst>
              <p:tags r:id="rId10"/>
            </p:custDataLst>
          </p:nvPr>
        </p:nvSpPr>
        <p:spPr>
          <a:xfrm>
            <a:off x="4745888" y="6037168"/>
            <a:ext cx="12188825" cy="2554545"/>
          </a:xfrm>
          <a:prstGeom prst="rect">
            <a:avLst/>
          </a:prstGeom>
        </p:spPr>
        <p:txBody>
          <a:bodyPr>
            <a:spAutoFit/>
          </a:bodyPr>
          <a:lstStyle/>
          <a:p>
            <a:pPr marL="457200" indent="-457200" algn="l" rtl="0">
              <a:buFont typeface="Arial" panose="020B0604020202020204" pitchFamily="34" charset="0"/>
              <a:buChar char="•"/>
            </a:pPr>
            <a:r>
              <a:rPr lang="fr-ca" sz="3200" b="0" i="1" u="none" baseline="0" dirty="0">
                <a:latin typeface="Montserrat Light" panose="00000400000000000000" pitchFamily="2" charset="0"/>
                <a:cs typeface="Arial"/>
              </a:rPr>
              <a:t>Rappel au travail </a:t>
            </a:r>
          </a:p>
          <a:p>
            <a:pPr marL="457200" indent="-457200" algn="l" rtl="0">
              <a:buFont typeface="Arial" panose="020B0604020202020204" pitchFamily="34" charset="0"/>
              <a:buChar char="•"/>
            </a:pPr>
            <a:r>
              <a:rPr lang="fr-ca" sz="3200" b="0" i="1" u="none" baseline="0" dirty="0">
                <a:latin typeface="Montserrat Light" panose="00000400000000000000" pitchFamily="2" charset="0"/>
                <a:cs typeface="Arial"/>
              </a:rPr>
              <a:t>Appel au travail </a:t>
            </a:r>
          </a:p>
          <a:p>
            <a:pPr marL="457200" indent="-457200" algn="l" rtl="0">
              <a:buFont typeface="Arial" panose="020B0604020202020204" pitchFamily="34" charset="0"/>
              <a:buChar char="•"/>
            </a:pPr>
            <a:r>
              <a:rPr lang="fr-ca" sz="3200" b="0" i="1" u="none" baseline="0" dirty="0">
                <a:latin typeface="Montserrat Light" panose="00000400000000000000" pitchFamily="2" charset="0"/>
                <a:cs typeface="Arial"/>
              </a:rPr>
              <a:t>Horaire de travail non conventionnel</a:t>
            </a:r>
            <a:endParaRPr lang="fr-ca" altLang="en-US" sz="3200" i="1" dirty="0">
              <a:latin typeface="Montserrat Light" panose="00000400000000000000" pitchFamily="2" charset="0"/>
              <a:cs typeface="Arial" panose="020B0604020202020204" pitchFamily="34" charset="0"/>
            </a:endParaRPr>
          </a:p>
          <a:p>
            <a:pPr marL="457200" indent="-457200" algn="l" rtl="0">
              <a:buFont typeface="Arial" panose="020B0604020202020204" pitchFamily="34" charset="0"/>
              <a:buChar char="•"/>
            </a:pPr>
            <a:r>
              <a:rPr lang="fr-ca" sz="3200" b="0" i="1" u="none" baseline="0" dirty="0">
                <a:latin typeface="Montserrat Light" panose="00000400000000000000" pitchFamily="2" charset="0"/>
                <a:cs typeface="Arial"/>
              </a:rPr>
              <a:t>Quart fractionné </a:t>
            </a:r>
          </a:p>
          <a:p>
            <a:pPr marL="457200" indent="-457200" algn="l" rtl="0">
              <a:buFont typeface="Arial" panose="020B0604020202020204" pitchFamily="34" charset="0"/>
              <a:buChar char="•"/>
            </a:pPr>
            <a:r>
              <a:rPr lang="fr-ca" sz="3200" b="0" i="1" u="none" baseline="0" dirty="0">
                <a:latin typeface="Montserrat Light" panose="00000400000000000000" pitchFamily="2" charset="0"/>
                <a:cs typeface="Arial"/>
              </a:rPr>
              <a:t>Augmentation temporaire des heures de travail </a:t>
            </a:r>
            <a:endParaRPr lang="fr-ca" altLang="en-US" sz="3200" dirty="0">
              <a:latin typeface="Montserrat Light" panose="00000400000000000000" pitchFamily="2" charset="0"/>
              <a:cs typeface="Arial" panose="020B0604020202020204" pitchFamily="34" charset="0"/>
            </a:endParaRPr>
          </a:p>
        </p:txBody>
      </p:sp>
      <p:sp>
        <p:nvSpPr>
          <p:cNvPr id="4" name="Rectangle 3"/>
          <p:cNvSpPr/>
          <p:nvPr>
            <p:custDataLst>
              <p:tags r:id="rId11"/>
            </p:custDataLst>
          </p:nvPr>
        </p:nvSpPr>
        <p:spPr>
          <a:xfrm>
            <a:off x="4745888" y="9470340"/>
            <a:ext cx="11064247" cy="1077218"/>
          </a:xfrm>
          <a:prstGeom prst="rect">
            <a:avLst/>
          </a:prstGeom>
        </p:spPr>
        <p:txBody>
          <a:bodyPr wrap="square">
            <a:spAutoFit/>
          </a:bodyPr>
          <a:lstStyle/>
          <a:p>
            <a:pPr algn="l" rtl="0"/>
            <a:r>
              <a:rPr lang="fr-ca" sz="3200" b="0" i="0" u="none" baseline="0" dirty="0">
                <a:latin typeface="Montserrat Light" panose="00000400000000000000" pitchFamily="2" charset="0"/>
                <a:cs typeface="Arial"/>
              </a:rPr>
              <a:t>Pauses-repas : pauses non rémunérées (généralement de 30 minutes) </a:t>
            </a:r>
            <a:endParaRPr lang="fr-ca" sz="3200" dirty="0">
              <a:latin typeface="Montserrat Light" panose="00000400000000000000" pitchFamily="2" charset="0"/>
            </a:endParaRPr>
          </a:p>
        </p:txBody>
      </p:sp>
      <p:sp>
        <p:nvSpPr>
          <p:cNvPr id="19" name="Rectangle 18"/>
          <p:cNvSpPr/>
          <p:nvPr>
            <p:custDataLst>
              <p:tags r:id="rId12"/>
            </p:custDataLst>
          </p:nvPr>
        </p:nvSpPr>
        <p:spPr>
          <a:xfrm>
            <a:off x="4745888" y="10657847"/>
            <a:ext cx="7842211" cy="584775"/>
          </a:xfrm>
          <a:prstGeom prst="rect">
            <a:avLst/>
          </a:prstGeom>
        </p:spPr>
        <p:txBody>
          <a:bodyPr wrap="none">
            <a:spAutoFit/>
          </a:bodyPr>
          <a:lstStyle/>
          <a:p>
            <a:pPr algn="l" rtl="0"/>
            <a:r>
              <a:rPr lang="fr-ca" sz="3200" b="0" i="0" u="none" baseline="0" dirty="0">
                <a:latin typeface="Montserrat Light" panose="00000400000000000000" pitchFamily="2" charset="0"/>
                <a:cs typeface="Arial"/>
              </a:rPr>
              <a:t>Périodes de repos : pauses rémunérées (de 15 minutes) </a:t>
            </a:r>
            <a:endParaRPr lang="fr-ca" sz="3200" dirty="0">
              <a:latin typeface="Montserrat Light" panose="00000400000000000000" pitchFamily="2" charset="0"/>
            </a:endParaRPr>
          </a:p>
        </p:txBody>
      </p:sp>
      <p:pic>
        <p:nvPicPr>
          <p:cNvPr id="9" name="Picture 8"/>
          <p:cNvPicPr>
            <a:picLocks noChangeAspect="1"/>
          </p:cNvPicPr>
          <p:nvPr>
            <p:custDataLst>
              <p:tags r:id="rId13"/>
            </p:custDataLst>
          </p:nvPr>
        </p:nvPicPr>
        <p:blipFill>
          <a:blip r:embed="rId17">
            <a:extLst>
              <a:ext uri="{28A0092B-C50C-407E-A947-70E740481C1C}">
                <a14:useLocalDpi xmlns:a14="http://schemas.microsoft.com/office/drawing/2010/main" val="0"/>
              </a:ext>
            </a:extLst>
          </a:blip>
          <a:stretch>
            <a:fillRect/>
          </a:stretch>
        </p:blipFill>
        <p:spPr>
          <a:xfrm rot="20796939">
            <a:off x="15329905" y="3445937"/>
            <a:ext cx="7621199" cy="5715899"/>
          </a:xfrm>
          <a:prstGeom prst="rect">
            <a:avLst/>
          </a:prstGeom>
        </p:spPr>
      </p:pic>
      <p:sp>
        <p:nvSpPr>
          <p:cNvPr id="15" name="TextBox 14">
            <a:extLst>
              <a:ext uri="{FF2B5EF4-FFF2-40B4-BE49-F238E27FC236}">
                <a16:creationId xmlns:a16="http://schemas.microsoft.com/office/drawing/2014/main" id="{8931BC40-06F5-374C-8E4E-18F4CBB361F1}"/>
              </a:ext>
            </a:extLst>
          </p:cNvPr>
          <p:cNvSpPr txBox="1"/>
          <p:nvPr>
            <p:custDataLst>
              <p:tags r:id="rId14"/>
            </p:custDataLst>
          </p:nvPr>
        </p:nvSpPr>
        <p:spPr>
          <a:xfrm>
            <a:off x="12588099" y="12522462"/>
            <a:ext cx="11732699"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de renseignements : </a:t>
            </a:r>
            <a:r>
              <a:rPr lang="fr-ca" sz="3200" b="0" i="0" u="none" spc="600" baseline="0" dirty="0">
                <a:solidFill>
                  <a:srgbClr val="383C3C"/>
                </a:solidFill>
                <a:latin typeface="Montserrat" charset="0"/>
                <a:ea typeface="Montserrat" charset="0"/>
                <a:cs typeface="Montserrat" charset="0"/>
                <a:hlinkClick r:id="rId18"/>
              </a:rPr>
              <a:t>CORE</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4220024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2499744" y="1564262"/>
            <a:ext cx="19378160"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HEURES DE TRAVAIL</a:t>
            </a: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9" name="Shape 2906">
            <a:extLst>
              <a:ext uri="{FF2B5EF4-FFF2-40B4-BE49-F238E27FC236}">
                <a16:creationId xmlns:a16="http://schemas.microsoft.com/office/drawing/2014/main" id="{38C9CB04-2009-AF49-825D-78E36026D99E}"/>
              </a:ext>
            </a:extLst>
          </p:cNvPr>
          <p:cNvSpPr/>
          <p:nvPr>
            <p:custDataLst>
              <p:tags r:id="rId3"/>
            </p:custDataLst>
          </p:nvPr>
        </p:nvSpPr>
        <p:spPr>
          <a:xfrm>
            <a:off x="3698011" y="321610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0340B178-5D31-444D-A8FA-E71280710E27}"/>
              </a:ext>
            </a:extLst>
          </p:cNvPr>
          <p:cNvSpPr txBox="1"/>
          <p:nvPr>
            <p:custDataLst>
              <p:tags r:id="rId4"/>
            </p:custDataLst>
          </p:nvPr>
        </p:nvSpPr>
        <p:spPr>
          <a:xfrm>
            <a:off x="4745888" y="3048617"/>
            <a:ext cx="6713697"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Cumul d’emplois</a:t>
            </a:r>
          </a:p>
        </p:txBody>
      </p:sp>
      <p:sp>
        <p:nvSpPr>
          <p:cNvPr id="16" name="TextBox 15">
            <a:extLst>
              <a:ext uri="{FF2B5EF4-FFF2-40B4-BE49-F238E27FC236}">
                <a16:creationId xmlns:a16="http://schemas.microsoft.com/office/drawing/2014/main" id="{0340B178-5D31-444D-A8FA-E71280710E27}"/>
              </a:ext>
            </a:extLst>
          </p:cNvPr>
          <p:cNvSpPr txBox="1"/>
          <p:nvPr>
            <p:custDataLst>
              <p:tags r:id="rId5"/>
            </p:custDataLst>
          </p:nvPr>
        </p:nvSpPr>
        <p:spPr>
          <a:xfrm>
            <a:off x="4745888" y="5830778"/>
            <a:ext cx="6925294"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Modalités de travail flexibles</a:t>
            </a:r>
          </a:p>
        </p:txBody>
      </p:sp>
      <p:sp>
        <p:nvSpPr>
          <p:cNvPr id="17" name="Shape 2906">
            <a:extLst>
              <a:ext uri="{FF2B5EF4-FFF2-40B4-BE49-F238E27FC236}">
                <a16:creationId xmlns:a16="http://schemas.microsoft.com/office/drawing/2014/main" id="{38C9CB04-2009-AF49-825D-78E36026D99E}"/>
              </a:ext>
            </a:extLst>
          </p:cNvPr>
          <p:cNvSpPr/>
          <p:nvPr>
            <p:custDataLst>
              <p:tags r:id="rId6"/>
            </p:custDataLst>
          </p:nvPr>
        </p:nvSpPr>
        <p:spPr>
          <a:xfrm>
            <a:off x="3698011" y="5979065"/>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3" name="Rectangle 2"/>
          <p:cNvSpPr/>
          <p:nvPr>
            <p:custDataLst>
              <p:tags r:id="rId7"/>
            </p:custDataLst>
          </p:nvPr>
        </p:nvSpPr>
        <p:spPr>
          <a:xfrm>
            <a:off x="4792780" y="3960811"/>
            <a:ext cx="12188825" cy="584775"/>
          </a:xfrm>
          <a:prstGeom prst="rect">
            <a:avLst/>
          </a:prstGeom>
        </p:spPr>
        <p:txBody>
          <a:bodyPr>
            <a:spAutoFit/>
          </a:bodyPr>
          <a:lstStyle/>
          <a:p>
            <a:pPr algn="l" rtl="0"/>
            <a:r>
              <a:rPr lang="fr-ca" sz="3200" b="0" i="0" u="none" baseline="0" dirty="0">
                <a:latin typeface="Montserrat Light" panose="00000400000000000000" pitchFamily="2" charset="0"/>
                <a:cs typeface="Arial"/>
              </a:rPr>
              <a:t>Lorsqu</a:t>
            </a:r>
            <a:r>
              <a:rPr lang="fr-CA" sz="3200" b="0" i="0" u="none" baseline="0" dirty="0">
                <a:latin typeface="Montserrat Light" panose="00000400000000000000" pitchFamily="2" charset="0"/>
                <a:cs typeface="Arial"/>
              </a:rPr>
              <a:t>’</a:t>
            </a:r>
            <a:r>
              <a:rPr lang="fr-ca" sz="3200" b="0" i="0" u="none" baseline="0" dirty="0">
                <a:latin typeface="Montserrat Light" panose="00000400000000000000" pitchFamily="2" charset="0"/>
                <a:cs typeface="Arial"/>
              </a:rPr>
              <a:t>un employé occupe plus d’un poste à la fois</a:t>
            </a:r>
            <a:endParaRPr lang="fr-ca" sz="3200" dirty="0">
              <a:latin typeface="Montserrat Light" panose="00000400000000000000" pitchFamily="2" charset="0"/>
            </a:endParaRPr>
          </a:p>
        </p:txBody>
      </p:sp>
      <p:sp>
        <p:nvSpPr>
          <p:cNvPr id="19" name="Rectangle 18"/>
          <p:cNvSpPr/>
          <p:nvPr>
            <p:custDataLst>
              <p:tags r:id="rId8"/>
            </p:custDataLst>
          </p:nvPr>
        </p:nvSpPr>
        <p:spPr>
          <a:xfrm>
            <a:off x="4745888" y="6714750"/>
            <a:ext cx="12188825" cy="584775"/>
          </a:xfrm>
          <a:prstGeom prst="rect">
            <a:avLst/>
          </a:prstGeom>
        </p:spPr>
        <p:txBody>
          <a:bodyPr>
            <a:spAutoFit/>
          </a:bodyPr>
          <a:lstStyle/>
          <a:p>
            <a:pPr algn="l" rtl="0"/>
            <a:r>
              <a:rPr lang="fr-ca" sz="3200" b="0" i="0" u="none" baseline="0">
                <a:latin typeface="Montserrat Light" panose="00000400000000000000" pitchFamily="2" charset="0"/>
                <a:cs typeface="Arial"/>
              </a:rPr>
              <a:t>Modalités de travail non conventionnelles</a:t>
            </a:r>
            <a:endParaRPr lang="fr-ca" sz="3200" dirty="0">
              <a:latin typeface="Montserrat Light" panose="00000400000000000000" pitchFamily="2" charset="0"/>
            </a:endParaRPr>
          </a:p>
        </p:txBody>
      </p:sp>
      <p:sp>
        <p:nvSpPr>
          <p:cNvPr id="11" name="Rectangle 10"/>
          <p:cNvSpPr/>
          <p:nvPr>
            <p:custDataLst>
              <p:tags r:id="rId9"/>
            </p:custDataLst>
          </p:nvPr>
        </p:nvSpPr>
        <p:spPr>
          <a:xfrm>
            <a:off x="4745887" y="7630950"/>
            <a:ext cx="12188825" cy="1569660"/>
          </a:xfrm>
          <a:prstGeom prst="rect">
            <a:avLst/>
          </a:prstGeom>
        </p:spPr>
        <p:txBody>
          <a:bodyPr wrap="square">
            <a:spAutoFit/>
          </a:bodyPr>
          <a:lstStyle/>
          <a:p>
            <a:pPr algn="l" rtl="0"/>
            <a:r>
              <a:rPr lang="fr-ca" sz="3200" b="0" i="1" u="none" baseline="0" dirty="0">
                <a:latin typeface="Montserrat Light" panose="00000400000000000000" pitchFamily="2" charset="0"/>
                <a:cs typeface="Arial"/>
              </a:rPr>
              <a:t>Employés non syndiqués : consultez la politique sur les heures</a:t>
            </a:r>
          </a:p>
          <a:p>
            <a:pPr algn="l" rtl="0"/>
            <a:r>
              <a:rPr lang="fr-ca" sz="3200" b="0" i="0" u="none" baseline="0" dirty="0">
                <a:solidFill>
                  <a:srgbClr val="FF0000"/>
                </a:solidFill>
                <a:latin typeface="Montserrat Light" panose="00000400000000000000" pitchFamily="2" charset="0"/>
                <a:cs typeface="Arial"/>
              </a:rPr>
              <a:t>Accès</a:t>
            </a:r>
            <a:r>
              <a:rPr lang="fr-ca" sz="3200" b="0" i="0" u="none" baseline="0" dirty="0">
                <a:latin typeface="Montserrat Light" panose="00000400000000000000" pitchFamily="2" charset="0"/>
                <a:cs typeface="Arial"/>
              </a:rPr>
              <a:t> : </a:t>
            </a:r>
            <a:r>
              <a:rPr lang="fr-ca" sz="3200" b="0" i="0" u="none" baseline="0" dirty="0">
                <a:latin typeface="Montserrat Light" panose="00000400000000000000" pitchFamily="2" charset="0"/>
                <a:hlinkClick r:id="rId13"/>
              </a:rPr>
              <a:t>Modalités de travail flexibles</a:t>
            </a:r>
            <a:endParaRPr lang="fr-ca" sz="3200" dirty="0">
              <a:latin typeface="Montserrat Light" panose="00000400000000000000" pitchFamily="2" charset="0"/>
            </a:endParaRPr>
          </a:p>
        </p:txBody>
      </p:sp>
      <p:sp>
        <p:nvSpPr>
          <p:cNvPr id="12" name="TextBox 11">
            <a:extLst>
              <a:ext uri="{FF2B5EF4-FFF2-40B4-BE49-F238E27FC236}">
                <a16:creationId xmlns:a16="http://schemas.microsoft.com/office/drawing/2014/main" id="{8931BC40-06F5-374C-8E4E-18F4CBB361F1}"/>
              </a:ext>
            </a:extLst>
          </p:cNvPr>
          <p:cNvSpPr txBox="1"/>
          <p:nvPr>
            <p:custDataLst>
              <p:tags r:id="rId10"/>
            </p:custDataLst>
          </p:nvPr>
        </p:nvSpPr>
        <p:spPr>
          <a:xfrm>
            <a:off x="12673013" y="12461422"/>
            <a:ext cx="11749252"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de renseignements : </a:t>
            </a:r>
            <a:r>
              <a:rPr lang="fr-ca" sz="3200" b="0" i="0" u="none" spc="600" baseline="0" dirty="0">
                <a:solidFill>
                  <a:srgbClr val="383C3C"/>
                </a:solidFill>
                <a:latin typeface="Montserrat" charset="0"/>
                <a:ea typeface="Montserrat" charset="0"/>
                <a:cs typeface="Montserrat" charset="0"/>
                <a:hlinkClick r:id="rId14"/>
              </a:rPr>
              <a:t>CORE</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822187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2499744" y="1564262"/>
            <a:ext cx="19378160" cy="1107996"/>
          </a:xfrm>
          <a:prstGeom prst="rect">
            <a:avLst/>
          </a:prstGeom>
          <a:noFill/>
        </p:spPr>
        <p:txBody>
          <a:bodyPr wrap="square" rtlCol="0">
            <a:spAutoFit/>
          </a:bodyPr>
          <a:lstStyle/>
          <a:p>
            <a:pPr algn="ctr" rtl="0"/>
            <a:r>
              <a:rPr lang="fr-ca" sz="6600" i="0" u="none" spc="600" baseline="0" dirty="0">
                <a:solidFill>
                  <a:srgbClr val="383C3C"/>
                </a:solidFill>
                <a:latin typeface="Montserrat" pitchFamily="2" charset="77"/>
              </a:rPr>
              <a:t>MON</a:t>
            </a:r>
            <a:r>
              <a:rPr lang="fr-ca" sz="6600" b="1" i="0" u="none" spc="600" baseline="0" dirty="0">
                <a:solidFill>
                  <a:srgbClr val="383C3C"/>
                </a:solidFill>
                <a:latin typeface="Montserrat" pitchFamily="2" charset="77"/>
              </a:rPr>
              <a:t>RENDEMENT</a:t>
            </a: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7" name="TextBox 6">
            <a:extLst>
              <a:ext uri="{FF2B5EF4-FFF2-40B4-BE49-F238E27FC236}">
                <a16:creationId xmlns:a16="http://schemas.microsoft.com/office/drawing/2014/main" id="{CCDAE313-9C5E-9A48-8F76-5988EA2D1E2C}"/>
              </a:ext>
            </a:extLst>
          </p:cNvPr>
          <p:cNvSpPr txBox="1"/>
          <p:nvPr>
            <p:custDataLst>
              <p:tags r:id="rId3"/>
            </p:custDataLst>
          </p:nvPr>
        </p:nvSpPr>
        <p:spPr>
          <a:xfrm>
            <a:off x="2546988" y="4042461"/>
            <a:ext cx="18580287" cy="2062103"/>
          </a:xfrm>
          <a:prstGeom prst="rect">
            <a:avLst/>
          </a:prstGeom>
          <a:noFill/>
        </p:spPr>
        <p:txBody>
          <a:bodyPr wrap="square" rtlCol="0">
            <a:spAutoFit/>
          </a:bodyPr>
          <a:lstStyle/>
          <a:p>
            <a:pPr lvl="1" algn="l" rtl="0"/>
            <a:r>
              <a:rPr lang="fr-ca" sz="3200" b="0" i="0" u="none" baseline="0" dirty="0">
                <a:latin typeface="Montserrat Light" panose="00000400000000000000" pitchFamily="2" charset="0"/>
              </a:rPr>
              <a:t>MON</a:t>
            </a:r>
            <a:r>
              <a:rPr lang="fr-ca" sz="3200" b="1" i="0" u="none" baseline="0" dirty="0">
                <a:latin typeface="Montserrat Light" panose="00000400000000000000" pitchFamily="2" charset="0"/>
              </a:rPr>
              <a:t>RENDEMENT </a:t>
            </a:r>
            <a:r>
              <a:rPr lang="fr-ca" sz="3200" b="0" i="0" u="none" baseline="0" dirty="0">
                <a:latin typeface="Montserrat Light" panose="00000400000000000000" pitchFamily="2" charset="0"/>
              </a:rPr>
              <a:t>est un processus de gestion du rendement amélioré qui vise à favoriser l’atteinte des objectifs personnels et professionnels. Le cadre des compétences partagées sert de référence pour les activités liées au rendement et au perfectionnement des SBMFC.</a:t>
            </a:r>
            <a:endParaRPr lang="fr-ca" sz="3200" spc="300" dirty="0">
              <a:solidFill>
                <a:srgbClr val="383C3C"/>
              </a:solidFill>
              <a:latin typeface="Montserrat Medium" pitchFamily="2" charset="77"/>
              <a:ea typeface="Montserrat Light" charset="0"/>
              <a:cs typeface="Montserrat Light" charset="0"/>
            </a:endParaRPr>
          </a:p>
        </p:txBody>
      </p:sp>
      <p:sp>
        <p:nvSpPr>
          <p:cNvPr id="10" name="Shape 2906">
            <a:extLst>
              <a:ext uri="{FF2B5EF4-FFF2-40B4-BE49-F238E27FC236}">
                <a16:creationId xmlns:a16="http://schemas.microsoft.com/office/drawing/2014/main" id="{38C9CB04-2009-AF49-825D-78E36026D99E}"/>
              </a:ext>
            </a:extLst>
          </p:cNvPr>
          <p:cNvSpPr/>
          <p:nvPr>
            <p:custDataLst>
              <p:tags r:id="rId4"/>
            </p:custDataLst>
          </p:nvPr>
        </p:nvSpPr>
        <p:spPr>
          <a:xfrm>
            <a:off x="3735320" y="315680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1" name="TextBox 10">
            <a:extLst>
              <a:ext uri="{FF2B5EF4-FFF2-40B4-BE49-F238E27FC236}">
                <a16:creationId xmlns:a16="http://schemas.microsoft.com/office/drawing/2014/main" id="{0340B178-5D31-444D-A8FA-E71280710E27}"/>
              </a:ext>
            </a:extLst>
          </p:cNvPr>
          <p:cNvSpPr txBox="1"/>
          <p:nvPr>
            <p:custDataLst>
              <p:tags r:id="rId5"/>
            </p:custDataLst>
          </p:nvPr>
        </p:nvSpPr>
        <p:spPr>
          <a:xfrm>
            <a:off x="4761035" y="3050222"/>
            <a:ext cx="5694188" cy="646331"/>
          </a:xfrm>
          <a:prstGeom prst="rect">
            <a:avLst/>
          </a:prstGeom>
          <a:noFill/>
        </p:spPr>
        <p:txBody>
          <a:bodyPr wrap="none" rtlCol="0">
            <a:spAutoFit/>
          </a:bodyPr>
          <a:lstStyle/>
          <a:p>
            <a:pPr algn="l" rtl="0"/>
            <a:r>
              <a:rPr lang="fr-ca" sz="3600" b="0" i="0" u="none" spc="600" baseline="0" dirty="0">
                <a:solidFill>
                  <a:srgbClr val="383C3C"/>
                </a:solidFill>
                <a:latin typeface="Montserrat" charset="0"/>
                <a:ea typeface="Montserrat" charset="0"/>
                <a:cs typeface="Montserrat" charset="0"/>
              </a:rPr>
              <a:t>MON</a:t>
            </a:r>
            <a:r>
              <a:rPr lang="fr-ca" sz="3600" b="1" i="0" u="none" spc="600" baseline="0" dirty="0">
                <a:solidFill>
                  <a:srgbClr val="383C3C"/>
                </a:solidFill>
                <a:latin typeface="Montserrat" charset="0"/>
                <a:ea typeface="Montserrat" charset="0"/>
                <a:cs typeface="Montserrat" charset="0"/>
              </a:rPr>
              <a:t>RENDEMENT</a:t>
            </a:r>
          </a:p>
        </p:txBody>
      </p:sp>
      <p:sp>
        <p:nvSpPr>
          <p:cNvPr id="2" name="Rectangle 1"/>
          <p:cNvSpPr/>
          <p:nvPr>
            <p:custDataLst>
              <p:tags r:id="rId6"/>
            </p:custDataLst>
          </p:nvPr>
        </p:nvSpPr>
        <p:spPr>
          <a:xfrm>
            <a:off x="2989305" y="6399787"/>
            <a:ext cx="18399037" cy="5509200"/>
          </a:xfrm>
          <a:prstGeom prst="rect">
            <a:avLst/>
          </a:prstGeom>
        </p:spPr>
        <p:txBody>
          <a:bodyPr wrap="square">
            <a:spAutoFit/>
          </a:bodyPr>
          <a:lstStyle/>
          <a:p>
            <a:pPr marL="913765" lvl="1" algn="l" rtl="0"/>
            <a:r>
              <a:rPr lang="fr-ca" sz="3200" b="0" i="0" u="none" baseline="0" dirty="0">
                <a:latin typeface="Montserrat Light" panose="00000400000000000000" pitchFamily="2" charset="0"/>
              </a:rPr>
              <a:t>Une bonne gestion du rendement, c’est… </a:t>
            </a:r>
          </a:p>
          <a:p>
            <a:pPr marL="913765" lvl="1" algn="l" rtl="0"/>
            <a:endParaRPr lang="fr-ca" sz="3200" dirty="0">
              <a:latin typeface="Montserrat Light" panose="00000400000000000000" pitchFamily="2" charset="0"/>
            </a:endParaRPr>
          </a:p>
          <a:p>
            <a:pPr marL="1370965" lvl="1" indent="-457200" algn="l" rtl="0">
              <a:buFont typeface="Arial" panose="020B0604020202020204" pitchFamily="34" charset="0"/>
              <a:buChar char="•"/>
            </a:pPr>
            <a:r>
              <a:rPr lang="fr-ca" sz="3200" b="1" i="0" u="none" baseline="0" dirty="0">
                <a:latin typeface="Montserrat Light" panose="00000400000000000000" pitchFamily="2" charset="0"/>
              </a:rPr>
              <a:t>du leadership </a:t>
            </a:r>
            <a:r>
              <a:rPr lang="fr-ca" sz="3200" b="0" i="0" u="none" baseline="0" dirty="0">
                <a:latin typeface="Montserrat Light" panose="00000400000000000000" pitchFamily="2" charset="0"/>
              </a:rPr>
              <a:t>– encadrement, accompagnement, mobilisation des employés en vue d’un rendement optimal;</a:t>
            </a:r>
          </a:p>
          <a:p>
            <a:pPr marL="1370965" lvl="1" indent="-457200" algn="l" rtl="0">
              <a:buFont typeface="Arial" panose="020B0604020202020204" pitchFamily="34" charset="0"/>
              <a:buChar char="•"/>
            </a:pPr>
            <a:r>
              <a:rPr lang="fr-ca" sz="3200" b="1" i="0" u="none" baseline="0" dirty="0">
                <a:latin typeface="Montserrat Light" panose="00000400000000000000" pitchFamily="2" charset="0"/>
              </a:rPr>
              <a:t>un dialogue continu</a:t>
            </a:r>
            <a:r>
              <a:rPr lang="fr-ca" sz="3200" b="0" i="0" u="none" baseline="0" dirty="0">
                <a:latin typeface="Montserrat Light" panose="00000400000000000000" pitchFamily="2" charset="0"/>
              </a:rPr>
              <a:t>, des discussions et de la rétroaction pendant toute l’année;</a:t>
            </a:r>
          </a:p>
          <a:p>
            <a:pPr marL="1370965" lvl="1" indent="-457200" algn="l" rtl="0">
              <a:buFont typeface="Arial" panose="020B0604020202020204" pitchFamily="34" charset="0"/>
              <a:buChar char="•"/>
            </a:pPr>
            <a:r>
              <a:rPr lang="fr-ca" sz="3200" b="0" i="0" u="none" baseline="0" dirty="0">
                <a:latin typeface="Montserrat Light" panose="00000400000000000000" pitchFamily="2" charset="0"/>
              </a:rPr>
              <a:t>de nombreux facteurs qui contribuent au </a:t>
            </a:r>
            <a:r>
              <a:rPr lang="fr-ca" sz="3200" b="1" i="0" u="none" baseline="0" dirty="0">
                <a:latin typeface="Montserrat Light" panose="00000400000000000000" pitchFamily="2" charset="0"/>
              </a:rPr>
              <a:t>rendement</a:t>
            </a:r>
            <a:r>
              <a:rPr lang="fr-ca" sz="3200" b="0" i="0" u="none" baseline="0" dirty="0">
                <a:latin typeface="Montserrat Light" panose="00000400000000000000" pitchFamily="2" charset="0"/>
              </a:rPr>
              <a:t>, aux responsabilités, aux objectifs et aux comportements associés à un poste;</a:t>
            </a:r>
          </a:p>
          <a:p>
            <a:pPr marL="1370965" lvl="1" indent="-457200" algn="l" rtl="0">
              <a:buFont typeface="Arial" panose="020B0604020202020204" pitchFamily="34" charset="0"/>
              <a:buChar char="•"/>
            </a:pPr>
            <a:r>
              <a:rPr lang="fr-ca" sz="3200" b="0" i="0" u="none" baseline="0" dirty="0">
                <a:latin typeface="Montserrat Light" panose="00000400000000000000" pitchFamily="2" charset="0"/>
              </a:rPr>
              <a:t>la </a:t>
            </a:r>
            <a:r>
              <a:rPr lang="fr-ca" sz="3200" b="1" i="0" u="none" baseline="0" dirty="0">
                <a:latin typeface="Montserrat Light" panose="00000400000000000000" pitchFamily="2" charset="0"/>
              </a:rPr>
              <a:t>création d’un environnement </a:t>
            </a:r>
            <a:r>
              <a:rPr lang="fr-ca" sz="3200" b="0" i="0" u="none" baseline="0" dirty="0">
                <a:latin typeface="Montserrat Light" panose="00000400000000000000" pitchFamily="2" charset="0"/>
              </a:rPr>
              <a:t>favorisant l’atteinte des objectifs ou du rendement visé</a:t>
            </a:r>
            <a:r>
              <a:rPr lang="fr-CA" sz="3200" b="0" i="0" u="none" baseline="0" dirty="0">
                <a:latin typeface="Montserrat Light" panose="00000400000000000000" pitchFamily="2" charset="0"/>
              </a:rPr>
              <a:t>s;</a:t>
            </a:r>
            <a:endParaRPr lang="fr-ca" sz="3200" b="0" i="0" u="none" baseline="0" dirty="0">
              <a:latin typeface="Montserrat Light" panose="00000400000000000000" pitchFamily="2" charset="0"/>
            </a:endParaRPr>
          </a:p>
          <a:p>
            <a:pPr marL="1370965" lvl="1" indent="-457200" algn="l" rtl="0">
              <a:buFont typeface="Arial" panose="020B0604020202020204" pitchFamily="34" charset="0"/>
              <a:buChar char="•"/>
            </a:pPr>
            <a:r>
              <a:rPr lang="fr-ca" sz="3200" b="0" i="0" u="none" baseline="0" dirty="0">
                <a:latin typeface="Montserrat Light" panose="00000400000000000000" pitchFamily="2" charset="0"/>
              </a:rPr>
              <a:t>La </a:t>
            </a:r>
            <a:r>
              <a:rPr lang="fr-ca" sz="3200" b="1" i="0" u="none" baseline="0" dirty="0">
                <a:latin typeface="Montserrat Light" panose="00000400000000000000" pitchFamily="2" charset="0"/>
              </a:rPr>
              <a:t>planification et la reconnaissance </a:t>
            </a:r>
            <a:r>
              <a:rPr lang="fr-ca" sz="3200" b="0" i="0" u="none" baseline="0" dirty="0">
                <a:latin typeface="Montserrat Light" panose="00000400000000000000" pitchFamily="2" charset="0"/>
              </a:rPr>
              <a:t>du rendement et du perfectionnement, ainsi que la </a:t>
            </a:r>
            <a:r>
              <a:rPr lang="fr-ca" sz="3200" b="1" i="0" u="none" baseline="0" dirty="0">
                <a:latin typeface="Montserrat Light" panose="00000400000000000000" pitchFamily="2" charset="0"/>
              </a:rPr>
              <a:t>rétroaction </a:t>
            </a:r>
            <a:r>
              <a:rPr lang="fr-ca" sz="3200" b="0" i="0" u="none" baseline="0" dirty="0">
                <a:latin typeface="Montserrat Light" panose="00000400000000000000" pitchFamily="2" charset="0"/>
              </a:rPr>
              <a:t>correspondante</a:t>
            </a:r>
          </a:p>
        </p:txBody>
      </p:sp>
      <p:pic>
        <p:nvPicPr>
          <p:cNvPr id="4" name="Picture 3"/>
          <p:cNvPicPr>
            <a:picLocks noChangeAspect="1"/>
          </p:cNvPicPr>
          <p:nvPr/>
        </p:nvPicPr>
        <p:blipFill>
          <a:blip r:embed="rId10"/>
          <a:stretch>
            <a:fillRect/>
          </a:stretch>
        </p:blipFill>
        <p:spPr>
          <a:xfrm>
            <a:off x="5768876" y="12026344"/>
            <a:ext cx="5315692" cy="895475"/>
          </a:xfrm>
          <a:prstGeom prst="rect">
            <a:avLst/>
          </a:prstGeom>
        </p:spPr>
      </p:pic>
      <p:sp>
        <p:nvSpPr>
          <p:cNvPr id="9" name="TextBox 8">
            <a:extLst>
              <a:ext uri="{FF2B5EF4-FFF2-40B4-BE49-F238E27FC236}">
                <a16:creationId xmlns:a16="http://schemas.microsoft.com/office/drawing/2014/main" id="{8931BC40-06F5-374C-8E4E-18F4CBB361F1}"/>
              </a:ext>
            </a:extLst>
          </p:cNvPr>
          <p:cNvSpPr txBox="1"/>
          <p:nvPr>
            <p:custDataLst>
              <p:tags r:id="rId7"/>
            </p:custDataLst>
          </p:nvPr>
        </p:nvSpPr>
        <p:spPr>
          <a:xfrm>
            <a:off x="12715875" y="12573541"/>
            <a:ext cx="11689421"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de</a:t>
            </a:r>
            <a:r>
              <a:rPr lang="fr-ca" sz="3200" b="0" i="0" u="none" spc="600" dirty="0">
                <a:solidFill>
                  <a:srgbClr val="FF0000"/>
                </a:solidFill>
                <a:latin typeface="Montserrat" charset="0"/>
                <a:ea typeface="Montserrat" charset="0"/>
                <a:cs typeface="Montserrat" charset="0"/>
              </a:rPr>
              <a:t> renseignements</a:t>
            </a:r>
            <a:r>
              <a:rPr lang="fr-ca" sz="3200" b="0" i="0" u="none" spc="600" baseline="0" dirty="0">
                <a:solidFill>
                  <a:srgbClr val="FF0000"/>
                </a:solidFill>
                <a:latin typeface="Montserrat" charset="0"/>
                <a:ea typeface="Montserrat" charset="0"/>
                <a:cs typeface="Montserrat" charset="0"/>
              </a:rPr>
              <a:t> : </a:t>
            </a:r>
            <a:r>
              <a:rPr lang="fr-ca" sz="3200" b="0" i="0" u="none" spc="600" baseline="0" dirty="0">
                <a:solidFill>
                  <a:srgbClr val="383C3C"/>
                </a:solidFill>
                <a:latin typeface="Montserrat" charset="0"/>
                <a:ea typeface="Montserrat" charset="0"/>
                <a:cs typeface="Montserrat" charset="0"/>
                <a:hlinkClick r:id="rId11"/>
              </a:rPr>
              <a:t>CORE</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1308029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149772"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PAIE</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dirty="0">
                <a:solidFill>
                  <a:srgbClr val="383C3C"/>
                </a:solidFill>
                <a:latin typeface="Montserrat" charset="0"/>
                <a:ea typeface="Montserrat" charset="0"/>
                <a:cs typeface="Montserrat" charset="0"/>
              </a:rPr>
              <a:t>RESSOURCES HUMAINES DES SBMFC</a:t>
            </a:r>
          </a:p>
        </p:txBody>
      </p:sp>
      <p:sp>
        <p:nvSpPr>
          <p:cNvPr id="22" name="Shape 2906">
            <a:extLst>
              <a:ext uri="{FF2B5EF4-FFF2-40B4-BE49-F238E27FC236}">
                <a16:creationId xmlns:a16="http://schemas.microsoft.com/office/drawing/2014/main" id="{38C9CB04-2009-AF49-825D-78E36026D99E}"/>
              </a:ext>
            </a:extLst>
          </p:cNvPr>
          <p:cNvSpPr/>
          <p:nvPr>
            <p:custDataLst>
              <p:tags r:id="rId3"/>
            </p:custDataLst>
          </p:nvPr>
        </p:nvSpPr>
        <p:spPr>
          <a:xfrm>
            <a:off x="3731979" y="756450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custDataLst>
              <p:tags r:id="rId4"/>
            </p:custDataLst>
          </p:nvPr>
        </p:nvSpPr>
        <p:spPr>
          <a:xfrm>
            <a:off x="4775348" y="3042781"/>
            <a:ext cx="4655442"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Rémunération</a:t>
            </a:r>
          </a:p>
        </p:txBody>
      </p:sp>
      <p:sp>
        <p:nvSpPr>
          <p:cNvPr id="25" name="Shape 2906">
            <a:extLst>
              <a:ext uri="{FF2B5EF4-FFF2-40B4-BE49-F238E27FC236}">
                <a16:creationId xmlns:a16="http://schemas.microsoft.com/office/drawing/2014/main" id="{FF6A0800-3343-F240-A80C-E9313710F77B}"/>
              </a:ext>
            </a:extLst>
          </p:cNvPr>
          <p:cNvSpPr/>
          <p:nvPr>
            <p:custDataLst>
              <p:tags r:id="rId5"/>
            </p:custDataLst>
          </p:nvPr>
        </p:nvSpPr>
        <p:spPr>
          <a:xfrm>
            <a:off x="3731979" y="317749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6"/>
            </p:custDataLst>
          </p:nvPr>
        </p:nvSpPr>
        <p:spPr>
          <a:xfrm>
            <a:off x="4728457" y="7476687"/>
            <a:ext cx="15315255" cy="646331"/>
          </a:xfrm>
          <a:prstGeom prst="rect">
            <a:avLst/>
          </a:prstGeom>
          <a:noFill/>
        </p:spPr>
        <p:txBody>
          <a:bodyPr wrap="square" rtlCol="0">
            <a:spAutoFit/>
          </a:bodyPr>
          <a:lstStyle/>
          <a:p>
            <a:pPr algn="l" rtl="0"/>
            <a:r>
              <a:rPr lang="fr-ca" sz="3600" b="0" i="0" u="none" spc="600" baseline="0" dirty="0">
                <a:solidFill>
                  <a:srgbClr val="383C3C"/>
                </a:solidFill>
                <a:latin typeface="Montserrat" charset="0"/>
                <a:ea typeface="Montserrat" charset="0"/>
                <a:cs typeface="Montserrat" charset="0"/>
              </a:rPr>
              <a:t>Jours de paie</a:t>
            </a:r>
          </a:p>
        </p:txBody>
      </p:sp>
      <p:sp>
        <p:nvSpPr>
          <p:cNvPr id="14" name="Shape 2906">
            <a:extLst>
              <a:ext uri="{FF2B5EF4-FFF2-40B4-BE49-F238E27FC236}">
                <a16:creationId xmlns:a16="http://schemas.microsoft.com/office/drawing/2014/main" id="{88491936-F507-6C4B-971E-B025FAFA08B3}"/>
              </a:ext>
            </a:extLst>
          </p:cNvPr>
          <p:cNvSpPr/>
          <p:nvPr>
            <p:custDataLst>
              <p:tags r:id="rId7"/>
            </p:custDataLst>
          </p:nvPr>
        </p:nvSpPr>
        <p:spPr>
          <a:xfrm>
            <a:off x="3731979" y="10452649"/>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custDataLst>
              <p:tags r:id="rId8"/>
            </p:custDataLst>
          </p:nvPr>
        </p:nvSpPr>
        <p:spPr>
          <a:xfrm>
            <a:off x="4786567" y="10470937"/>
            <a:ext cx="4984057" cy="646331"/>
          </a:xfrm>
          <a:prstGeom prst="rect">
            <a:avLst/>
          </a:prstGeom>
          <a:noFill/>
        </p:spPr>
        <p:txBody>
          <a:bodyPr wrap="none" rtlCol="0">
            <a:spAutoFit/>
          </a:bodyPr>
          <a:lstStyle/>
          <a:p>
            <a:pPr algn="l" rtl="0"/>
            <a:r>
              <a:rPr lang="fr-ca" sz="3600" b="0" i="0" u="none" spc="600" baseline="0" dirty="0">
                <a:solidFill>
                  <a:srgbClr val="383C3C"/>
                </a:solidFill>
                <a:latin typeface="Montserrat" charset="0"/>
                <a:ea typeface="Montserrat" charset="0"/>
                <a:cs typeface="Montserrat" charset="0"/>
              </a:rPr>
              <a:t>Libre-service des RH</a:t>
            </a:r>
          </a:p>
        </p:txBody>
      </p:sp>
      <p:sp>
        <p:nvSpPr>
          <p:cNvPr id="12" name="TextBox 11">
            <a:extLst>
              <a:ext uri="{FF2B5EF4-FFF2-40B4-BE49-F238E27FC236}">
                <a16:creationId xmlns:a16="http://schemas.microsoft.com/office/drawing/2014/main" id="{E33260E3-5AEC-D140-ACAF-BDB5F681058A}"/>
              </a:ext>
            </a:extLst>
          </p:cNvPr>
          <p:cNvSpPr txBox="1"/>
          <p:nvPr>
            <p:custDataLst>
              <p:tags r:id="rId9"/>
            </p:custDataLst>
          </p:nvPr>
        </p:nvSpPr>
        <p:spPr>
          <a:xfrm>
            <a:off x="4751905" y="3714719"/>
            <a:ext cx="17305265" cy="2062103"/>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Les SBMFC s’efforcent de rémunérer leurs employés de manière équitable et juste du point de vue de l’équité interne. Les grilles et échelles salariales d</a:t>
            </a:r>
            <a:r>
              <a:rPr lang="fr-CA" sz="3200" b="0" i="0" u="none" baseline="0" dirty="0">
                <a:latin typeface="Montserrat Light" panose="00000400000000000000" pitchFamily="2" charset="0"/>
              </a:rPr>
              <a:t>éfinissent</a:t>
            </a:r>
            <a:r>
              <a:rPr lang="fr-ca" sz="3200" b="0" i="0" u="none" baseline="0" dirty="0">
                <a:latin typeface="Montserrat Light" panose="00000400000000000000" pitchFamily="2" charset="0"/>
              </a:rPr>
              <a:t> les fourchettes de rémunération et les augmentations salariales.</a:t>
            </a:r>
          </a:p>
          <a:p>
            <a:endParaRPr lang="fr-ca" sz="3200" dirty="0">
              <a:latin typeface="Montserrat Light" panose="00000400000000000000" pitchFamily="2" charset="0"/>
            </a:endParaRPr>
          </a:p>
        </p:txBody>
      </p:sp>
      <p:sp>
        <p:nvSpPr>
          <p:cNvPr id="13" name="TextBox 12">
            <a:extLst>
              <a:ext uri="{FF2B5EF4-FFF2-40B4-BE49-F238E27FC236}">
                <a16:creationId xmlns:a16="http://schemas.microsoft.com/office/drawing/2014/main" id="{E33260E3-5AEC-D140-ACAF-BDB5F681058A}"/>
              </a:ext>
            </a:extLst>
          </p:cNvPr>
          <p:cNvSpPr txBox="1"/>
          <p:nvPr>
            <p:custDataLst>
              <p:tags r:id="rId10"/>
            </p:custDataLst>
          </p:nvPr>
        </p:nvSpPr>
        <p:spPr>
          <a:xfrm>
            <a:off x="4751904" y="11171188"/>
            <a:ext cx="12418495" cy="1569660"/>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Voir les relevés de paie et l’information sur la paie, mettre à jour des renseignements personnels et consulter les données sur l’adhésion aux régimes d’avantages sociaux </a:t>
            </a:r>
          </a:p>
        </p:txBody>
      </p:sp>
      <p:sp>
        <p:nvSpPr>
          <p:cNvPr id="18" name="TextBox 17">
            <a:extLst>
              <a:ext uri="{FF2B5EF4-FFF2-40B4-BE49-F238E27FC236}">
                <a16:creationId xmlns:a16="http://schemas.microsoft.com/office/drawing/2014/main" id="{E33260E3-5AEC-D140-ACAF-BDB5F681058A}"/>
              </a:ext>
            </a:extLst>
          </p:cNvPr>
          <p:cNvSpPr txBox="1"/>
          <p:nvPr>
            <p:custDataLst>
              <p:tags r:id="rId11"/>
            </p:custDataLst>
          </p:nvPr>
        </p:nvSpPr>
        <p:spPr>
          <a:xfrm>
            <a:off x="4750633" y="8208028"/>
            <a:ext cx="16242261" cy="1569660"/>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Les employés des SBMFC sont payés un jeudi sur deux, pour les deux semaines précédentes du lundi au dimanche.</a:t>
            </a:r>
            <a:r>
              <a:rPr lang="fr-CA" sz="3200" b="0" i="0" u="none" baseline="0" dirty="0">
                <a:latin typeface="Montserrat Light" panose="00000400000000000000" pitchFamily="2" charset="0"/>
              </a:rPr>
              <a:t> </a:t>
            </a:r>
            <a:r>
              <a:rPr lang="fr-ca" sz="3200" b="0" i="0" u="none" baseline="0" dirty="0">
                <a:latin typeface="Montserrat Light" panose="00000400000000000000" pitchFamily="2" charset="0"/>
              </a:rPr>
              <a:t>Votre paie est déposée directement dans votre compte bancaire.</a:t>
            </a:r>
          </a:p>
        </p:txBody>
      </p:sp>
      <p:grpSp>
        <p:nvGrpSpPr>
          <p:cNvPr id="5" name="Group 4"/>
          <p:cNvGrpSpPr/>
          <p:nvPr>
            <p:custDataLst>
              <p:tags r:id="rId12"/>
            </p:custDataLst>
          </p:nvPr>
        </p:nvGrpSpPr>
        <p:grpSpPr>
          <a:xfrm>
            <a:off x="17525999" y="9918960"/>
            <a:ext cx="4462569" cy="3184332"/>
            <a:chOff x="14841415" y="7977744"/>
            <a:chExt cx="7147154" cy="4769948"/>
          </a:xfrm>
        </p:grpSpPr>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41415" y="7977744"/>
              <a:ext cx="7147154" cy="4769948"/>
            </a:xfrm>
            <a:prstGeom prst="rect">
              <a:avLst/>
            </a:prstGeom>
          </p:spPr>
        </p:pic>
        <p:sp>
          <p:nvSpPr>
            <p:cNvPr id="23" name="TextBox 22"/>
            <p:cNvSpPr txBox="1"/>
            <p:nvPr/>
          </p:nvSpPr>
          <p:spPr>
            <a:xfrm rot="433718">
              <a:off x="15279815" y="8754735"/>
              <a:ext cx="2827201" cy="1613611"/>
            </a:xfrm>
            <a:prstGeom prst="rect">
              <a:avLst/>
            </a:prstGeom>
            <a:noFill/>
          </p:spPr>
          <p:txBody>
            <a:bodyPr wrap="square" rtlCol="0">
              <a:spAutoFit/>
            </a:bodyPr>
            <a:lstStyle/>
            <a:p>
              <a:pPr algn="l" rtl="0"/>
              <a:r>
                <a:rPr lang="fr-ca" sz="3200" b="1" i="0" u="none" baseline="0" dirty="0">
                  <a:solidFill>
                    <a:srgbClr val="FF0000"/>
                  </a:solidFill>
                  <a:latin typeface="Bradley Hand ITC" panose="03070402050302030203" pitchFamily="66" charset="0"/>
                </a:rPr>
                <a:t>Jour de paie!</a:t>
              </a:r>
            </a:p>
          </p:txBody>
        </p:sp>
      </p:grpSp>
      <p:sp>
        <p:nvSpPr>
          <p:cNvPr id="16" name="TextBox 15">
            <a:extLst>
              <a:ext uri="{FF2B5EF4-FFF2-40B4-BE49-F238E27FC236}">
                <a16:creationId xmlns:a16="http://schemas.microsoft.com/office/drawing/2014/main" id="{8931BC40-06F5-374C-8E4E-18F4CBB361F1}"/>
              </a:ext>
            </a:extLst>
          </p:cNvPr>
          <p:cNvSpPr txBox="1"/>
          <p:nvPr>
            <p:custDataLst>
              <p:tags r:id="rId13"/>
            </p:custDataLst>
          </p:nvPr>
        </p:nvSpPr>
        <p:spPr>
          <a:xfrm>
            <a:off x="4703740" y="9762312"/>
            <a:ext cx="9052478" cy="584775"/>
          </a:xfrm>
          <a:prstGeom prst="rect">
            <a:avLst/>
          </a:prstGeom>
          <a:noFill/>
        </p:spPr>
        <p:txBody>
          <a:bodyPr wrap="none" rtlCol="0">
            <a:spAutoFit/>
          </a:bodyPr>
          <a:lstStyle/>
          <a:p>
            <a:r>
              <a:rPr lang="fr-ca" sz="3200" b="0" i="0" u="none" spc="600" baseline="0" dirty="0">
                <a:solidFill>
                  <a:srgbClr val="FF0000"/>
                </a:solidFill>
                <a:latin typeface="Montserrat Light" panose="00000400000000000000" pitchFamily="2" charset="0"/>
                <a:ea typeface="Montserrat" charset="0"/>
                <a:cs typeface="Montserrat" charset="0"/>
              </a:rPr>
              <a:t>Plus </a:t>
            </a:r>
            <a:r>
              <a:rPr lang="fr-ca" sz="3200" spc="600" dirty="0">
                <a:solidFill>
                  <a:srgbClr val="FF0000"/>
                </a:solidFill>
                <a:latin typeface="Montserrat Light" panose="00000400000000000000" pitchFamily="2" charset="0"/>
                <a:ea typeface="Montserrat" charset="0"/>
                <a:cs typeface="Montserrat" charset="0"/>
              </a:rPr>
              <a:t>de renseignements</a:t>
            </a:r>
            <a:r>
              <a:rPr lang="fr-ca" sz="3200" b="0" i="0" u="none" spc="600" baseline="0" dirty="0">
                <a:solidFill>
                  <a:srgbClr val="FF0000"/>
                </a:solidFill>
                <a:latin typeface="Montserrat Light" panose="00000400000000000000" pitchFamily="2" charset="0"/>
                <a:ea typeface="Montserrat" charset="0"/>
                <a:cs typeface="Montserrat" charset="0"/>
              </a:rPr>
              <a:t> : </a:t>
            </a:r>
            <a:r>
              <a:rPr lang="fr-ca" sz="3200" b="0" i="0" u="none" spc="600" baseline="0" dirty="0">
                <a:solidFill>
                  <a:srgbClr val="383C3C"/>
                </a:solidFill>
                <a:latin typeface="Montserrat Light" panose="00000400000000000000" pitchFamily="2" charset="0"/>
                <a:ea typeface="Montserrat" charset="0"/>
                <a:cs typeface="Montserrat" charset="0"/>
                <a:hlinkClick r:id="rId19"/>
              </a:rPr>
              <a:t>CORE</a:t>
            </a:r>
            <a:endParaRPr lang="fr-ca" sz="3200" spc="600" dirty="0">
              <a:solidFill>
                <a:srgbClr val="383C3C"/>
              </a:solidFill>
              <a:latin typeface="Montserrat Light" panose="00000400000000000000" pitchFamily="2" charset="0"/>
              <a:ea typeface="Montserrat" charset="0"/>
              <a:cs typeface="Montserrat" charset="0"/>
            </a:endParaRPr>
          </a:p>
        </p:txBody>
      </p:sp>
      <p:sp>
        <p:nvSpPr>
          <p:cNvPr id="17" name="TextBox 16">
            <a:extLst>
              <a:ext uri="{FF2B5EF4-FFF2-40B4-BE49-F238E27FC236}">
                <a16:creationId xmlns:a16="http://schemas.microsoft.com/office/drawing/2014/main" id="{8931BC40-06F5-374C-8E4E-18F4CBB361F1}"/>
              </a:ext>
            </a:extLst>
          </p:cNvPr>
          <p:cNvSpPr txBox="1"/>
          <p:nvPr>
            <p:custDataLst>
              <p:tags r:id="rId14"/>
            </p:custDataLst>
          </p:nvPr>
        </p:nvSpPr>
        <p:spPr>
          <a:xfrm>
            <a:off x="4751905" y="5263504"/>
            <a:ext cx="8935459" cy="584775"/>
          </a:xfrm>
          <a:prstGeom prst="rect">
            <a:avLst/>
          </a:prstGeom>
          <a:noFill/>
        </p:spPr>
        <p:txBody>
          <a:bodyPr wrap="none" rtlCol="0">
            <a:spAutoFit/>
          </a:bodyPr>
          <a:lstStyle/>
          <a:p>
            <a:pPr algn="l" rtl="0"/>
            <a:r>
              <a:rPr lang="fr-ca" sz="3200" b="0" i="0" u="none" spc="600" baseline="0" dirty="0">
                <a:solidFill>
                  <a:srgbClr val="FF0000"/>
                </a:solidFill>
                <a:latin typeface="Montserrat Light" panose="00000400000000000000" pitchFamily="2" charset="0"/>
                <a:ea typeface="Montserrat" charset="0"/>
                <a:cs typeface="Montserrat" charset="0"/>
              </a:rPr>
              <a:t>POLRH 9 - Rémunération: </a:t>
            </a:r>
            <a:r>
              <a:rPr lang="fr-ca" sz="3200" b="0" i="0" u="none" spc="600" baseline="0" dirty="0">
                <a:solidFill>
                  <a:srgbClr val="383C3C"/>
                </a:solidFill>
                <a:latin typeface="Montserrat Light" panose="00000400000000000000" pitchFamily="2" charset="0"/>
                <a:ea typeface="Montserrat" charset="0"/>
                <a:cs typeface="Montserrat" charset="0"/>
                <a:hlinkClick r:id="rId20"/>
              </a:rPr>
              <a:t>CORE</a:t>
            </a:r>
            <a:endParaRPr lang="fr-ca" sz="3200" spc="600" dirty="0">
              <a:solidFill>
                <a:srgbClr val="383C3C"/>
              </a:solidFill>
              <a:latin typeface="Montserrat Light" panose="00000400000000000000" pitchFamily="2" charset="0"/>
              <a:ea typeface="Montserrat" charset="0"/>
              <a:cs typeface="Montserrat" charset="0"/>
            </a:endParaRPr>
          </a:p>
        </p:txBody>
      </p:sp>
      <p:sp>
        <p:nvSpPr>
          <p:cNvPr id="19" name="TextBox 18">
            <a:extLst>
              <a:ext uri="{FF2B5EF4-FFF2-40B4-BE49-F238E27FC236}">
                <a16:creationId xmlns:a16="http://schemas.microsoft.com/office/drawing/2014/main" id="{8931BC40-06F5-374C-8E4E-18F4CBB361F1}"/>
              </a:ext>
            </a:extLst>
          </p:cNvPr>
          <p:cNvSpPr txBox="1"/>
          <p:nvPr>
            <p:custDataLst>
              <p:tags r:id="rId15"/>
            </p:custDataLst>
          </p:nvPr>
        </p:nvSpPr>
        <p:spPr>
          <a:xfrm>
            <a:off x="4728457" y="12794768"/>
            <a:ext cx="9052478" cy="584775"/>
          </a:xfrm>
          <a:prstGeom prst="rect">
            <a:avLst/>
          </a:prstGeom>
          <a:noFill/>
        </p:spPr>
        <p:txBody>
          <a:bodyPr wrap="none" rtlCol="0">
            <a:spAutoFit/>
          </a:bodyPr>
          <a:lstStyle/>
          <a:p>
            <a:r>
              <a:rPr lang="fr-ca" sz="3200" b="0" i="0" u="none" spc="600" baseline="0" dirty="0">
                <a:solidFill>
                  <a:srgbClr val="FF0000"/>
                </a:solidFill>
                <a:latin typeface="Montserrat Light" panose="00000400000000000000" pitchFamily="2" charset="0"/>
                <a:ea typeface="Montserrat" charset="0"/>
                <a:cs typeface="Montserrat" charset="0"/>
              </a:rPr>
              <a:t>Plus </a:t>
            </a:r>
            <a:r>
              <a:rPr lang="fr-ca" sz="3200" spc="600" dirty="0">
                <a:solidFill>
                  <a:srgbClr val="FF0000"/>
                </a:solidFill>
                <a:latin typeface="Montserrat Light" panose="00000400000000000000" pitchFamily="2" charset="0"/>
                <a:ea typeface="Montserrat" charset="0"/>
                <a:cs typeface="Montserrat" charset="0"/>
              </a:rPr>
              <a:t>de renseignements</a:t>
            </a:r>
            <a:r>
              <a:rPr lang="fr-ca" sz="3200" b="0" i="0" u="none" spc="600" baseline="0" dirty="0">
                <a:solidFill>
                  <a:srgbClr val="FF0000"/>
                </a:solidFill>
                <a:latin typeface="Montserrat Light" panose="00000400000000000000" pitchFamily="2" charset="0"/>
                <a:ea typeface="Montserrat" charset="0"/>
                <a:cs typeface="Montserrat" charset="0"/>
              </a:rPr>
              <a:t> : </a:t>
            </a:r>
            <a:r>
              <a:rPr lang="fr-ca" sz="3200" b="0" i="0" u="none" spc="600" baseline="0" dirty="0">
                <a:solidFill>
                  <a:srgbClr val="383C3C"/>
                </a:solidFill>
                <a:latin typeface="Montserrat Light" panose="00000400000000000000" pitchFamily="2" charset="0"/>
                <a:ea typeface="Montserrat" charset="0"/>
                <a:cs typeface="Montserrat" charset="0"/>
                <a:hlinkClick r:id="rId21"/>
              </a:rPr>
              <a:t>CORE</a:t>
            </a:r>
            <a:endParaRPr lang="fr-ca" sz="3200" spc="600" dirty="0">
              <a:solidFill>
                <a:srgbClr val="383C3C"/>
              </a:solidFill>
              <a:latin typeface="Montserrat Light" panose="00000400000000000000" pitchFamily="2" charset="0"/>
              <a:ea typeface="Montserrat" charset="0"/>
              <a:cs typeface="Montserrat" charset="0"/>
            </a:endParaRPr>
          </a:p>
        </p:txBody>
      </p:sp>
      <p:sp>
        <p:nvSpPr>
          <p:cNvPr id="7" name="TextBox 16">
            <a:extLst>
              <a:ext uri="{FF2B5EF4-FFF2-40B4-BE49-F238E27FC236}">
                <a16:creationId xmlns:a16="http://schemas.microsoft.com/office/drawing/2014/main" id="{01DD4C7C-0D6C-5D98-AB9B-785AA3AEB08E}"/>
              </a:ext>
            </a:extLst>
          </p:cNvPr>
          <p:cNvSpPr txBox="1"/>
          <p:nvPr/>
        </p:nvSpPr>
        <p:spPr>
          <a:xfrm>
            <a:off x="4751905" y="6565612"/>
            <a:ext cx="13329290" cy="584775"/>
          </a:xfrm>
          <a:prstGeom prst="rect">
            <a:avLst/>
          </a:prstGeom>
          <a:noFill/>
        </p:spPr>
        <p:txBody>
          <a:bodyPr wrap="none" lIns="91440" tIns="45720" rIns="91440" bIns="45720" rtlCol="0" anchor="t">
            <a:spAutoFit/>
          </a:bodyPr>
          <a:lstStyle/>
          <a:p>
            <a:r>
              <a:rPr lang="en-US" sz="3200" spc="600" dirty="0" err="1">
                <a:solidFill>
                  <a:srgbClr val="FF0000"/>
                </a:solidFill>
                <a:latin typeface="Montserrat Light"/>
                <a:ea typeface="Montserrat" charset="0"/>
                <a:cs typeface="Montserrat" charset="0"/>
              </a:rPr>
              <a:t>Rémunération</a:t>
            </a:r>
            <a:r>
              <a:rPr lang="en-US" sz="3200" spc="600" dirty="0">
                <a:solidFill>
                  <a:srgbClr val="FF0000"/>
                </a:solidFill>
                <a:latin typeface="Montserrat Light"/>
                <a:ea typeface="Montserrat" charset="0"/>
                <a:cs typeface="Montserrat" charset="0"/>
              </a:rPr>
              <a:t> </a:t>
            </a:r>
            <a:r>
              <a:rPr lang="en-US" sz="3200" spc="600" dirty="0" err="1">
                <a:solidFill>
                  <a:srgbClr val="FF0000"/>
                </a:solidFill>
                <a:latin typeface="Montserrat Light"/>
                <a:ea typeface="Montserrat" charset="0"/>
                <a:cs typeface="Montserrat" charset="0"/>
              </a:rPr>
              <a:t>employés</a:t>
            </a:r>
            <a:r>
              <a:rPr lang="en-US" sz="3200" spc="600">
                <a:solidFill>
                  <a:srgbClr val="FF0000"/>
                </a:solidFill>
                <a:latin typeface="Montserrat Light"/>
                <a:ea typeface="Montserrat" charset="0"/>
                <a:cs typeface="Montserrat" charset="0"/>
              </a:rPr>
              <a:t> CAT I et </a:t>
            </a:r>
            <a:r>
              <a:rPr lang="en-US" sz="3200" spc="600" dirty="0">
                <a:solidFill>
                  <a:srgbClr val="FF0000"/>
                </a:solidFill>
                <a:latin typeface="Montserrat Light"/>
                <a:ea typeface="Montserrat" charset="0"/>
                <a:cs typeface="Montserrat" charset="0"/>
              </a:rPr>
              <a:t>CAT II: </a:t>
            </a:r>
            <a:r>
              <a:rPr lang="en-US" sz="3200" spc="600" dirty="0">
                <a:solidFill>
                  <a:srgbClr val="383C3C"/>
                </a:solidFill>
                <a:latin typeface="Montserrat Light"/>
                <a:ea typeface="Montserrat" charset="0"/>
                <a:cs typeface="Montserrat" charset="0"/>
                <a:hlinkClick r:id="rId22"/>
              </a:rPr>
              <a:t>CORE</a:t>
            </a:r>
            <a:endParaRPr lang="en-US" sz="3200" spc="600" dirty="0">
              <a:solidFill>
                <a:srgbClr val="383C3C"/>
              </a:solidFill>
              <a:latin typeface="Montserrat Light"/>
              <a:ea typeface="Montserrat" charset="0"/>
              <a:cs typeface="Montserrat" charset="0"/>
              <a:hlinkClick r:id="rId23"/>
            </a:endParaRPr>
          </a:p>
        </p:txBody>
      </p:sp>
      <p:sp>
        <p:nvSpPr>
          <p:cNvPr id="9" name="TextBox 16">
            <a:extLst>
              <a:ext uri="{FF2B5EF4-FFF2-40B4-BE49-F238E27FC236}">
                <a16:creationId xmlns:a16="http://schemas.microsoft.com/office/drawing/2014/main" id="{70578710-4A4A-C9E0-6FF8-00CE5D6EF358}"/>
              </a:ext>
            </a:extLst>
          </p:cNvPr>
          <p:cNvSpPr txBox="1"/>
          <p:nvPr/>
        </p:nvSpPr>
        <p:spPr>
          <a:xfrm>
            <a:off x="4751905" y="5877018"/>
            <a:ext cx="14826495" cy="584775"/>
          </a:xfrm>
          <a:prstGeom prst="rect">
            <a:avLst/>
          </a:prstGeom>
          <a:noFill/>
        </p:spPr>
        <p:txBody>
          <a:bodyPr wrap="none" lIns="91440" tIns="45720" rIns="91440" bIns="45720" rtlCol="0" anchor="t">
            <a:spAutoFit/>
          </a:bodyPr>
          <a:lstStyle/>
          <a:p>
            <a:r>
              <a:rPr lang="en-US" sz="3200" spc="600" dirty="0">
                <a:solidFill>
                  <a:srgbClr val="FF0000"/>
                </a:solidFill>
                <a:latin typeface="Montserrat Light"/>
                <a:ea typeface="Montserrat" charset="0"/>
                <a:cs typeface="Montserrat" charset="0"/>
              </a:rPr>
              <a:t>Relations de travail et conventions collectives: </a:t>
            </a:r>
            <a:r>
              <a:rPr lang="en-US" sz="3200" spc="600" dirty="0">
                <a:solidFill>
                  <a:srgbClr val="383C3C"/>
                </a:solidFill>
                <a:latin typeface="Montserrat Light"/>
                <a:ea typeface="Montserrat" charset="0"/>
                <a:cs typeface="Montserrat" charset="0"/>
                <a:hlinkClick r:id="rId23"/>
              </a:rPr>
              <a:t>CORE</a:t>
            </a:r>
          </a:p>
        </p:txBody>
      </p:sp>
    </p:spTree>
    <p:extLst>
      <p:ext uri="{BB962C8B-B14F-4D97-AF65-F5344CB8AC3E}">
        <p14:creationId xmlns:p14="http://schemas.microsoft.com/office/powerpoint/2010/main" val="286307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CONGÉS</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2" name="Shape 2906">
            <a:extLst>
              <a:ext uri="{FF2B5EF4-FFF2-40B4-BE49-F238E27FC236}">
                <a16:creationId xmlns:a16="http://schemas.microsoft.com/office/drawing/2014/main" id="{38C9CB04-2009-AF49-825D-78E36026D99E}"/>
              </a:ext>
            </a:extLst>
          </p:cNvPr>
          <p:cNvSpPr/>
          <p:nvPr>
            <p:custDataLst>
              <p:tags r:id="rId3"/>
            </p:custDataLst>
          </p:nvPr>
        </p:nvSpPr>
        <p:spPr>
          <a:xfrm>
            <a:off x="3723570" y="594379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custDataLst>
              <p:tags r:id="rId4"/>
            </p:custDataLst>
          </p:nvPr>
        </p:nvSpPr>
        <p:spPr>
          <a:xfrm>
            <a:off x="4725920" y="3968325"/>
            <a:ext cx="6655989"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Jours fériés désignés</a:t>
            </a:r>
          </a:p>
        </p:txBody>
      </p:sp>
      <p:sp>
        <p:nvSpPr>
          <p:cNvPr id="25" name="Shape 2906">
            <a:extLst>
              <a:ext uri="{FF2B5EF4-FFF2-40B4-BE49-F238E27FC236}">
                <a16:creationId xmlns:a16="http://schemas.microsoft.com/office/drawing/2014/main" id="{FF6A0800-3343-F240-A80C-E9313710F77B}"/>
              </a:ext>
            </a:extLst>
          </p:cNvPr>
          <p:cNvSpPr/>
          <p:nvPr>
            <p:custDataLst>
              <p:tags r:id="rId5"/>
            </p:custDataLst>
          </p:nvPr>
        </p:nvSpPr>
        <p:spPr>
          <a:xfrm>
            <a:off x="3726909" y="410190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6"/>
            </p:custDataLst>
          </p:nvPr>
        </p:nvSpPr>
        <p:spPr>
          <a:xfrm>
            <a:off x="4725920" y="5824111"/>
            <a:ext cx="15315255" cy="646331"/>
          </a:xfrm>
          <a:prstGeom prst="rect">
            <a:avLst/>
          </a:prstGeom>
          <a:noFill/>
        </p:spPr>
        <p:txBody>
          <a:bodyPr wrap="square" rtlCol="0">
            <a:spAutoFit/>
          </a:bodyPr>
          <a:lstStyle/>
          <a:p>
            <a:pPr algn="l" rtl="0"/>
            <a:r>
              <a:rPr lang="fr-ca" sz="3600" b="0" i="0" u="none" spc="600" baseline="0">
                <a:solidFill>
                  <a:srgbClr val="383C3C"/>
                </a:solidFill>
                <a:latin typeface="Montserrat" panose="00000800000000000000" pitchFamily="2" charset="0"/>
                <a:ea typeface="Montserrat" charset="0"/>
                <a:cs typeface="Montserrat" charset="0"/>
              </a:rPr>
              <a:t>Congés annuels ou vacances</a:t>
            </a:r>
          </a:p>
        </p:txBody>
      </p:sp>
      <p:sp>
        <p:nvSpPr>
          <p:cNvPr id="14" name="Shape 2906">
            <a:extLst>
              <a:ext uri="{FF2B5EF4-FFF2-40B4-BE49-F238E27FC236}">
                <a16:creationId xmlns:a16="http://schemas.microsoft.com/office/drawing/2014/main" id="{88491936-F507-6C4B-971E-B025FAFA08B3}"/>
              </a:ext>
            </a:extLst>
          </p:cNvPr>
          <p:cNvSpPr/>
          <p:nvPr>
            <p:custDataLst>
              <p:tags r:id="rId7"/>
            </p:custDataLst>
          </p:nvPr>
        </p:nvSpPr>
        <p:spPr>
          <a:xfrm>
            <a:off x="3721797" y="7172782"/>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E33260E3-5AEC-D140-ACAF-BDB5F681058A}"/>
              </a:ext>
            </a:extLst>
          </p:cNvPr>
          <p:cNvSpPr txBox="1"/>
          <p:nvPr>
            <p:custDataLst>
              <p:tags r:id="rId8"/>
            </p:custDataLst>
          </p:nvPr>
        </p:nvSpPr>
        <p:spPr>
          <a:xfrm>
            <a:off x="4749964" y="4889900"/>
            <a:ext cx="16242261" cy="584775"/>
          </a:xfrm>
          <a:prstGeom prst="rect">
            <a:avLst/>
          </a:prstGeom>
          <a:noFill/>
        </p:spPr>
        <p:txBody>
          <a:bodyPr wrap="square" rtlCol="0">
            <a:spAutoFit/>
          </a:bodyPr>
          <a:lstStyle/>
          <a:p>
            <a:pPr algn="l" rtl="0"/>
            <a:r>
              <a:rPr lang="fr-ca" sz="3200" b="0" i="0" u="none" baseline="0">
                <a:latin typeface="Montserrat Light" panose="00000400000000000000" pitchFamily="2" charset="0"/>
              </a:rPr>
              <a:t>12 jours désignés</a:t>
            </a:r>
          </a:p>
        </p:txBody>
      </p:sp>
      <p:sp>
        <p:nvSpPr>
          <p:cNvPr id="18" name="Shape 2906">
            <a:extLst>
              <a:ext uri="{FF2B5EF4-FFF2-40B4-BE49-F238E27FC236}">
                <a16:creationId xmlns:a16="http://schemas.microsoft.com/office/drawing/2014/main" id="{88491936-F507-6C4B-971E-B025FAFA08B3}"/>
              </a:ext>
            </a:extLst>
          </p:cNvPr>
          <p:cNvSpPr/>
          <p:nvPr>
            <p:custDataLst>
              <p:tags r:id="rId9"/>
            </p:custDataLst>
          </p:nvPr>
        </p:nvSpPr>
        <p:spPr>
          <a:xfrm>
            <a:off x="3727461" y="8406255"/>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9" name="TextBox 18">
            <a:extLst>
              <a:ext uri="{FF2B5EF4-FFF2-40B4-BE49-F238E27FC236}">
                <a16:creationId xmlns:a16="http://schemas.microsoft.com/office/drawing/2014/main" id="{8931BC40-06F5-374C-8E4E-18F4CBB361F1}"/>
              </a:ext>
            </a:extLst>
          </p:cNvPr>
          <p:cNvSpPr txBox="1"/>
          <p:nvPr>
            <p:custDataLst>
              <p:tags r:id="rId10"/>
            </p:custDataLst>
          </p:nvPr>
        </p:nvSpPr>
        <p:spPr>
          <a:xfrm>
            <a:off x="4725920" y="7128873"/>
            <a:ext cx="6567824"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Autres congés</a:t>
            </a:r>
          </a:p>
        </p:txBody>
      </p:sp>
      <p:sp>
        <p:nvSpPr>
          <p:cNvPr id="20" name="TextBox 19">
            <a:extLst>
              <a:ext uri="{FF2B5EF4-FFF2-40B4-BE49-F238E27FC236}">
                <a16:creationId xmlns:a16="http://schemas.microsoft.com/office/drawing/2014/main" id="{8931BC40-06F5-374C-8E4E-18F4CBB361F1}"/>
              </a:ext>
            </a:extLst>
          </p:cNvPr>
          <p:cNvSpPr txBox="1"/>
          <p:nvPr>
            <p:custDataLst>
              <p:tags r:id="rId11"/>
            </p:custDataLst>
          </p:nvPr>
        </p:nvSpPr>
        <p:spPr>
          <a:xfrm>
            <a:off x="4749964" y="8355969"/>
            <a:ext cx="5570756" cy="646331"/>
          </a:xfrm>
          <a:prstGeom prst="rect">
            <a:avLst/>
          </a:prstGeom>
          <a:noFill/>
        </p:spPr>
        <p:txBody>
          <a:bodyPr wrap="none" rtlCol="0">
            <a:spAutoFit/>
          </a:bodyPr>
          <a:lstStyle/>
          <a:p>
            <a:pPr algn="l" rtl="0"/>
            <a:r>
              <a:rPr lang="fr-ca" sz="3600" b="0" i="0" u="none" spc="600" baseline="0" dirty="0">
                <a:solidFill>
                  <a:srgbClr val="383C3C"/>
                </a:solidFill>
                <a:latin typeface="Montserrat" charset="0"/>
                <a:ea typeface="Montserrat" charset="0"/>
                <a:cs typeface="Montserrat" charset="0"/>
              </a:rPr>
              <a:t>Demandes de congé</a:t>
            </a:r>
          </a:p>
        </p:txBody>
      </p:sp>
      <p:sp>
        <p:nvSpPr>
          <p:cNvPr id="21" name="TextBox 20">
            <a:extLst>
              <a:ext uri="{FF2B5EF4-FFF2-40B4-BE49-F238E27FC236}">
                <a16:creationId xmlns:a16="http://schemas.microsoft.com/office/drawing/2014/main" id="{E33260E3-5AEC-D140-ACAF-BDB5F681058A}"/>
              </a:ext>
            </a:extLst>
          </p:cNvPr>
          <p:cNvSpPr txBox="1"/>
          <p:nvPr>
            <p:custDataLst>
              <p:tags r:id="rId12"/>
            </p:custDataLst>
          </p:nvPr>
        </p:nvSpPr>
        <p:spPr>
          <a:xfrm>
            <a:off x="4823396" y="9275787"/>
            <a:ext cx="16242261" cy="584775"/>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​WorkForce </a:t>
            </a:r>
            <a:r>
              <a:rPr lang="fr-ca" sz="3200" b="0" i="0" u="none" baseline="0" dirty="0" err="1">
                <a:latin typeface="Montserrat Light" panose="00000400000000000000" pitchFamily="2" charset="0"/>
              </a:rPr>
              <a:t>EmpCenter</a:t>
            </a:r>
            <a:endParaRPr lang="fr-ca" sz="3200" dirty="0">
              <a:latin typeface="Montserrat Light" panose="00000400000000000000" pitchFamily="2" charset="0"/>
            </a:endParaRPr>
          </a:p>
        </p:txBody>
      </p:sp>
      <p:grpSp>
        <p:nvGrpSpPr>
          <p:cNvPr id="8" name="Group 7"/>
          <p:cNvGrpSpPr/>
          <p:nvPr>
            <p:custDataLst>
              <p:tags r:id="rId13"/>
            </p:custDataLst>
          </p:nvPr>
        </p:nvGrpSpPr>
        <p:grpSpPr>
          <a:xfrm>
            <a:off x="14595309" y="3731353"/>
            <a:ext cx="7925108" cy="7204400"/>
            <a:chOff x="14595309" y="3731353"/>
            <a:chExt cx="7925108" cy="7204400"/>
          </a:xfrm>
        </p:grpSpPr>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595309" y="3731353"/>
              <a:ext cx="7204400" cy="7204400"/>
            </a:xfrm>
            <a:prstGeom prst="rect">
              <a:avLst/>
            </a:prstGeom>
          </p:spPr>
        </p:pic>
        <p:sp>
          <p:nvSpPr>
            <p:cNvPr id="5" name="TextBox 4"/>
            <p:cNvSpPr txBox="1"/>
            <p:nvPr/>
          </p:nvSpPr>
          <p:spPr>
            <a:xfrm rot="522005">
              <a:off x="14640758" y="3754520"/>
              <a:ext cx="7879659" cy="1200329"/>
            </a:xfrm>
            <a:prstGeom prst="rect">
              <a:avLst/>
            </a:prstGeom>
            <a:noFill/>
            <a:ln w="76200">
              <a:solidFill>
                <a:schemeClr val="accent6"/>
              </a:solidFill>
            </a:ln>
          </p:spPr>
          <p:txBody>
            <a:bodyPr wrap="square" rtlCol="0">
              <a:spAutoFit/>
            </a:bodyPr>
            <a:lstStyle/>
            <a:p>
              <a:pPr algn="l" rtl="0"/>
              <a:r>
                <a:rPr lang="fr-ca" sz="7200" b="1" i="0" u="none" baseline="0" dirty="0">
                  <a:latin typeface="Lucida Console" panose="020B0609040504020204" pitchFamily="49" charset="0"/>
                </a:rPr>
                <a:t>Retour prévu</a:t>
              </a:r>
            </a:p>
          </p:txBody>
        </p:sp>
      </p:grpSp>
      <p:sp>
        <p:nvSpPr>
          <p:cNvPr id="17" name="TextBox 16">
            <a:extLst>
              <a:ext uri="{FF2B5EF4-FFF2-40B4-BE49-F238E27FC236}">
                <a16:creationId xmlns:a16="http://schemas.microsoft.com/office/drawing/2014/main" id="{8931BC40-06F5-374C-8E4E-18F4CBB361F1}"/>
              </a:ext>
            </a:extLst>
          </p:cNvPr>
          <p:cNvSpPr txBox="1"/>
          <p:nvPr>
            <p:custDataLst>
              <p:tags r:id="rId14"/>
            </p:custDataLst>
          </p:nvPr>
        </p:nvSpPr>
        <p:spPr>
          <a:xfrm>
            <a:off x="12630151" y="12337009"/>
            <a:ext cx="11592002"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de renseignements : </a:t>
            </a:r>
            <a:r>
              <a:rPr lang="fr-ca" sz="3200" b="0" i="0" u="none" spc="600" baseline="0" dirty="0">
                <a:solidFill>
                  <a:srgbClr val="383C3C"/>
                </a:solidFill>
                <a:latin typeface="Montserrat" charset="0"/>
                <a:ea typeface="Montserrat" charset="0"/>
                <a:cs typeface="Montserrat" charset="0"/>
                <a:hlinkClick r:id="rId21"/>
              </a:rPr>
              <a:t>CORE</a:t>
            </a:r>
            <a:endParaRPr lang="fr-ca" sz="3200" spc="600" dirty="0">
              <a:solidFill>
                <a:srgbClr val="383C3C"/>
              </a:solidFill>
              <a:latin typeface="Montserrat" charset="0"/>
              <a:ea typeface="Montserrat" charset="0"/>
              <a:cs typeface="Montserrat" charset="0"/>
            </a:endParaRPr>
          </a:p>
        </p:txBody>
      </p:sp>
      <p:sp>
        <p:nvSpPr>
          <p:cNvPr id="23" name="TextBox 22">
            <a:extLst>
              <a:ext uri="{FF2B5EF4-FFF2-40B4-BE49-F238E27FC236}">
                <a16:creationId xmlns:a16="http://schemas.microsoft.com/office/drawing/2014/main" id="{8931BC40-06F5-374C-8E4E-18F4CBB361F1}"/>
              </a:ext>
            </a:extLst>
          </p:cNvPr>
          <p:cNvSpPr txBox="1"/>
          <p:nvPr>
            <p:custDataLst>
              <p:tags r:id="rId15"/>
            </p:custDataLst>
          </p:nvPr>
        </p:nvSpPr>
        <p:spPr>
          <a:xfrm>
            <a:off x="5572910" y="10361265"/>
            <a:ext cx="6692858" cy="584775"/>
          </a:xfrm>
          <a:prstGeom prst="rect">
            <a:avLst/>
          </a:prstGeom>
          <a:noFill/>
        </p:spPr>
        <p:txBody>
          <a:bodyPr wrap="none" rtlCol="0">
            <a:spAutoFit/>
          </a:bodyPr>
          <a:lstStyle/>
          <a:p>
            <a:pPr algn="l" rtl="0"/>
            <a:r>
              <a:rPr lang="fr-ca" sz="3200" b="1" i="0" u="none" spc="600" baseline="0" dirty="0">
                <a:solidFill>
                  <a:srgbClr val="FF0000"/>
                </a:solidFill>
                <a:latin typeface="Montserrat" charset="0"/>
                <a:ea typeface="Montserrat" charset="0"/>
                <a:cs typeface="Montserrat" charset="0"/>
                <a:hlinkClick r:id="rId22"/>
              </a:rPr>
              <a:t>​</a:t>
            </a:r>
            <a:r>
              <a:rPr lang="fr-ca" sz="3200" b="1" i="0" u="none" spc="600" baseline="0" dirty="0">
                <a:solidFill>
                  <a:srgbClr val="FF0000"/>
                </a:solidFill>
                <a:latin typeface="Montserrat" charset="0"/>
                <a:ea typeface="Montserrat" charset="0"/>
                <a:cs typeface="Montserrat" charset="0"/>
                <a:hlinkClick r:id="rId23"/>
              </a:rPr>
              <a:t>WorkForce </a:t>
            </a:r>
            <a:r>
              <a:rPr lang="fr-ca" sz="3200" b="1" i="0" u="none" spc="600" baseline="0" dirty="0" err="1">
                <a:solidFill>
                  <a:srgbClr val="FF0000"/>
                </a:solidFill>
                <a:latin typeface="Montserrat" charset="0"/>
                <a:ea typeface="Montserrat" charset="0"/>
                <a:cs typeface="Montserrat" charset="0"/>
                <a:hlinkClick r:id="rId23"/>
              </a:rPr>
              <a:t>EmpCenter</a:t>
            </a:r>
            <a:endParaRPr lang="fr-ca" sz="3200" b="1" spc="600" dirty="0">
              <a:solidFill>
                <a:srgbClr val="383C3C"/>
              </a:solidFill>
              <a:latin typeface="Montserrat" charset="0"/>
              <a:ea typeface="Montserrat" charset="0"/>
              <a:cs typeface="Montserrat" charset="0"/>
            </a:endParaRPr>
          </a:p>
        </p:txBody>
      </p:sp>
      <p:sp>
        <p:nvSpPr>
          <p:cNvPr id="26" name="TextBox 25">
            <a:extLst>
              <a:ext uri="{FF2B5EF4-FFF2-40B4-BE49-F238E27FC236}">
                <a16:creationId xmlns:a16="http://schemas.microsoft.com/office/drawing/2014/main" id="{E33260E3-5AEC-D140-ACAF-BDB5F681058A}"/>
              </a:ext>
            </a:extLst>
          </p:cNvPr>
          <p:cNvSpPr txBox="1"/>
          <p:nvPr>
            <p:custDataLst>
              <p:tags r:id="rId16"/>
            </p:custDataLst>
          </p:nvPr>
        </p:nvSpPr>
        <p:spPr>
          <a:xfrm>
            <a:off x="5939495" y="11114819"/>
            <a:ext cx="4797331" cy="523220"/>
          </a:xfrm>
          <a:prstGeom prst="rect">
            <a:avLst/>
          </a:prstGeom>
          <a:noFill/>
        </p:spPr>
        <p:txBody>
          <a:bodyPr wrap="square" rtlCol="0">
            <a:spAutoFit/>
          </a:bodyPr>
          <a:lstStyle/>
          <a:p>
            <a:pPr algn="l" rtl="0"/>
            <a:r>
              <a:rPr lang="fr-ca" sz="2800" b="0" i="0" u="none" baseline="0">
                <a:latin typeface="Montserrat Light" panose="00000400000000000000" pitchFamily="2" charset="0"/>
              </a:rPr>
              <a:t>Il faut ouvrir une session.</a:t>
            </a:r>
          </a:p>
        </p:txBody>
      </p:sp>
      <p:sp>
        <p:nvSpPr>
          <p:cNvPr id="28" name="Rectangle 27"/>
          <p:cNvSpPr/>
          <p:nvPr>
            <p:custDataLst>
              <p:tags r:id="rId17"/>
            </p:custDataLst>
          </p:nvPr>
        </p:nvSpPr>
        <p:spPr>
          <a:xfrm>
            <a:off x="3443516" y="10401814"/>
            <a:ext cx="2215671" cy="584775"/>
          </a:xfrm>
          <a:prstGeom prst="rect">
            <a:avLst/>
          </a:prstGeom>
        </p:spPr>
        <p:txBody>
          <a:bodyPr wrap="none">
            <a:spAutoFit/>
          </a:bodyPr>
          <a:lstStyle/>
          <a:p>
            <a:pPr algn="l" rtl="0"/>
            <a:r>
              <a:rPr lang="fr-ca" sz="3200" b="0" i="0" u="none" spc="600" baseline="0" dirty="0">
                <a:solidFill>
                  <a:srgbClr val="FF0000"/>
                </a:solidFill>
                <a:latin typeface="Montserrat" charset="0"/>
                <a:ea typeface="Montserrat" charset="0"/>
                <a:cs typeface="Montserrat" charset="0"/>
              </a:rPr>
              <a:t>Accès :</a:t>
            </a:r>
            <a:endParaRPr lang="fr-ca" sz="3200" dirty="0"/>
          </a:p>
        </p:txBody>
      </p:sp>
    </p:spTree>
    <p:extLst>
      <p:ext uri="{BB962C8B-B14F-4D97-AF65-F5344CB8AC3E}">
        <p14:creationId xmlns:p14="http://schemas.microsoft.com/office/powerpoint/2010/main" val="2821833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562192" y="1235355"/>
            <a:ext cx="23043116" cy="2123658"/>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CONGÉS DE MALADIE ET PROGRAMME DE SOUTIEN AU RETOUR AU TRAVAIL (PSRT)</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4" name="TextBox 23">
            <a:extLst>
              <a:ext uri="{FF2B5EF4-FFF2-40B4-BE49-F238E27FC236}">
                <a16:creationId xmlns:a16="http://schemas.microsoft.com/office/drawing/2014/main" id="{0340B178-5D31-444D-A8FA-E71280710E27}"/>
              </a:ext>
            </a:extLst>
          </p:cNvPr>
          <p:cNvSpPr txBox="1"/>
          <p:nvPr>
            <p:custDataLst>
              <p:tags r:id="rId3"/>
            </p:custDataLst>
          </p:nvPr>
        </p:nvSpPr>
        <p:spPr>
          <a:xfrm>
            <a:off x="4763492" y="3986858"/>
            <a:ext cx="6483628" cy="646331"/>
          </a:xfrm>
          <a:prstGeom prst="rect">
            <a:avLst/>
          </a:prstGeom>
          <a:noFill/>
        </p:spPr>
        <p:txBody>
          <a:bodyPr wrap="square" rtlCol="0">
            <a:spAutoFit/>
          </a:bodyPr>
          <a:lstStyle/>
          <a:p>
            <a:pPr algn="l" rtl="0"/>
            <a:r>
              <a:rPr lang="fr-ca" sz="3600" b="0" i="0" u="none" spc="600" baseline="0" dirty="0">
                <a:solidFill>
                  <a:srgbClr val="383C3C"/>
                </a:solidFill>
                <a:latin typeface="Montserrat" charset="0"/>
                <a:ea typeface="Montserrat" charset="0"/>
                <a:cs typeface="Montserrat" charset="0"/>
              </a:rPr>
              <a:t>Congés de maladie</a:t>
            </a:r>
          </a:p>
        </p:txBody>
      </p:sp>
      <p:sp>
        <p:nvSpPr>
          <p:cNvPr id="25" name="Shape 2906">
            <a:extLst>
              <a:ext uri="{FF2B5EF4-FFF2-40B4-BE49-F238E27FC236}">
                <a16:creationId xmlns:a16="http://schemas.microsoft.com/office/drawing/2014/main" id="{FF6A0800-3343-F240-A80C-E9313710F77B}"/>
              </a:ext>
            </a:extLst>
          </p:cNvPr>
          <p:cNvSpPr/>
          <p:nvPr>
            <p:custDataLst>
              <p:tags r:id="rId4"/>
            </p:custDataLst>
          </p:nvPr>
        </p:nvSpPr>
        <p:spPr>
          <a:xfrm>
            <a:off x="3694312" y="4129624"/>
            <a:ext cx="653623"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1" name="TextBox 20">
            <a:extLst>
              <a:ext uri="{FF2B5EF4-FFF2-40B4-BE49-F238E27FC236}">
                <a16:creationId xmlns:a16="http://schemas.microsoft.com/office/drawing/2014/main" id="{E33260E3-5AEC-D140-ACAF-BDB5F681058A}"/>
              </a:ext>
            </a:extLst>
          </p:cNvPr>
          <p:cNvSpPr txBox="1"/>
          <p:nvPr>
            <p:custDataLst>
              <p:tags r:id="rId5"/>
            </p:custDataLst>
          </p:nvPr>
        </p:nvSpPr>
        <p:spPr>
          <a:xfrm>
            <a:off x="4763487" y="4889362"/>
            <a:ext cx="15625161" cy="3046988"/>
          </a:xfrm>
          <a:prstGeom prst="rect">
            <a:avLst/>
          </a:prstGeom>
          <a:noFill/>
        </p:spPr>
        <p:txBody>
          <a:bodyPr wrap="square" rtlCol="0">
            <a:spAutoFit/>
          </a:bodyPr>
          <a:lstStyle/>
          <a:p>
            <a:pPr algn="l" rtl="0"/>
            <a:r>
              <a:rPr lang="fr-ca" sz="3200" b="1" i="0" u="none" baseline="0" dirty="0">
                <a:latin typeface="Montserrat Light" panose="00000400000000000000" pitchFamily="2" charset="0"/>
              </a:rPr>
              <a:t>L</a:t>
            </a:r>
            <a:r>
              <a:rPr lang="fr-CA" sz="3200" b="1" i="0" u="none" baseline="0" dirty="0">
                <a:latin typeface="Montserrat Light" panose="00000400000000000000" pitchFamily="2" charset="0"/>
              </a:rPr>
              <a:t>’</a:t>
            </a:r>
            <a:r>
              <a:rPr lang="fr-ca" sz="3200" b="1" i="0" u="none" baseline="0" dirty="0">
                <a:latin typeface="Montserrat Light" panose="00000400000000000000" pitchFamily="2" charset="0"/>
              </a:rPr>
              <a:t>employé à temps plein </a:t>
            </a:r>
            <a:r>
              <a:rPr lang="fr-ca" sz="3200" b="0" i="0" u="none" baseline="0" dirty="0">
                <a:latin typeface="Montserrat Light" panose="00000400000000000000" pitchFamily="2" charset="0"/>
              </a:rPr>
              <a:t>qui est médicalement incapable de travailler ou inapte au travail en raison d’une maladie ou d’une blessure non liée au travail a droit, dès son premier jour d’emploi, à un maximum de dix-sept (17) semaines consécutives de congé de maladie à plein salaire. ** S’il prévoit s’absenter pendant plus de cinq (5) jours ouvrables consécutifs, il doit se conformer aux exigences du PSRT.</a:t>
            </a:r>
          </a:p>
        </p:txBody>
      </p:sp>
      <p:sp>
        <p:nvSpPr>
          <p:cNvPr id="11" name="TextBox 10">
            <a:extLst>
              <a:ext uri="{FF2B5EF4-FFF2-40B4-BE49-F238E27FC236}">
                <a16:creationId xmlns:a16="http://schemas.microsoft.com/office/drawing/2014/main" id="{E33260E3-5AEC-D140-ACAF-BDB5F681058A}"/>
              </a:ext>
            </a:extLst>
          </p:cNvPr>
          <p:cNvSpPr txBox="1"/>
          <p:nvPr>
            <p:custDataLst>
              <p:tags r:id="rId6"/>
            </p:custDataLst>
          </p:nvPr>
        </p:nvSpPr>
        <p:spPr>
          <a:xfrm>
            <a:off x="4763486" y="8341639"/>
            <a:ext cx="14250053" cy="1569660"/>
          </a:xfrm>
          <a:prstGeom prst="rect">
            <a:avLst/>
          </a:prstGeom>
          <a:noFill/>
        </p:spPr>
        <p:txBody>
          <a:bodyPr wrap="square" rtlCol="0">
            <a:spAutoFit/>
          </a:bodyPr>
          <a:lstStyle/>
          <a:p>
            <a:pPr algn="l" rtl="0"/>
            <a:r>
              <a:rPr lang="fr-ca" sz="3200" b="0" i="0" u="none" baseline="0">
                <a:latin typeface="Montserrat Light" panose="00000400000000000000" pitchFamily="2" charset="0"/>
              </a:rPr>
              <a:t>L’employé doit communiquer avec son gestionnaire avant son heure normale d’arrivée le premier jour d’absence pour l’informer de son absence et de la date prévue de son retour au travail. </a:t>
            </a:r>
          </a:p>
        </p:txBody>
      </p:sp>
      <p:sp>
        <p:nvSpPr>
          <p:cNvPr id="12" name="TextBox 11">
            <a:extLst>
              <a:ext uri="{FF2B5EF4-FFF2-40B4-BE49-F238E27FC236}">
                <a16:creationId xmlns:a16="http://schemas.microsoft.com/office/drawing/2014/main" id="{E33260E3-5AEC-D140-ACAF-BDB5F681058A}"/>
              </a:ext>
            </a:extLst>
          </p:cNvPr>
          <p:cNvSpPr txBox="1"/>
          <p:nvPr>
            <p:custDataLst>
              <p:tags r:id="rId7"/>
            </p:custDataLst>
          </p:nvPr>
        </p:nvSpPr>
        <p:spPr>
          <a:xfrm>
            <a:off x="4763487" y="10295947"/>
            <a:ext cx="16007702" cy="1077218"/>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L’employé syndiqué devrait consulter sa convention collective pour connaître le nombre de congés de maladie auquel il a droit.</a:t>
            </a:r>
            <a:r>
              <a:rPr lang="fr-CA" sz="3200" b="0" i="0" u="none" baseline="0" dirty="0">
                <a:latin typeface="Montserrat Light" panose="00000400000000000000" pitchFamily="2" charset="0"/>
              </a:rPr>
              <a:t>         </a:t>
            </a:r>
            <a:endParaRPr lang="fr-ca" sz="3200" b="0" i="0" u="none" baseline="0" dirty="0">
              <a:latin typeface="Montserrat Light" panose="00000400000000000000" pitchFamily="2" charset="0"/>
            </a:endParaRPr>
          </a:p>
        </p:txBody>
      </p:sp>
      <p:sp>
        <p:nvSpPr>
          <p:cNvPr id="10" name="TextBox 9">
            <a:extLst>
              <a:ext uri="{FF2B5EF4-FFF2-40B4-BE49-F238E27FC236}">
                <a16:creationId xmlns:a16="http://schemas.microsoft.com/office/drawing/2014/main" id="{E33260E3-5AEC-D140-ACAF-BDB5F681058A}"/>
              </a:ext>
            </a:extLst>
          </p:cNvPr>
          <p:cNvSpPr txBox="1"/>
          <p:nvPr>
            <p:custDataLst>
              <p:tags r:id="rId8"/>
            </p:custDataLst>
          </p:nvPr>
        </p:nvSpPr>
        <p:spPr>
          <a:xfrm>
            <a:off x="4763486" y="11757813"/>
            <a:ext cx="6091327" cy="584775"/>
          </a:xfrm>
          <a:prstGeom prst="rect">
            <a:avLst/>
          </a:prstGeom>
          <a:noFill/>
        </p:spPr>
        <p:txBody>
          <a:bodyPr wrap="square" rtlCol="0">
            <a:spAutoFit/>
          </a:bodyPr>
          <a:lstStyle/>
          <a:p>
            <a:pPr algn="l" rtl="0"/>
            <a:r>
              <a:rPr lang="fr-ca" sz="3200" b="0" i="0" u="none" baseline="0" dirty="0">
                <a:latin typeface="Montserrat Light" panose="00000400000000000000" pitchFamily="2" charset="0"/>
                <a:hlinkClick r:id="rId11"/>
              </a:rPr>
              <a:t>POLRH 6 – Congé</a:t>
            </a:r>
            <a:endParaRPr lang="fr-ca" sz="3200" dirty="0">
              <a:latin typeface="Montserrat Light" panose="00000400000000000000" pitchFamily="2" charset="0"/>
            </a:endParaRPr>
          </a:p>
        </p:txBody>
      </p:sp>
    </p:spTree>
    <p:extLst>
      <p:ext uri="{BB962C8B-B14F-4D97-AF65-F5344CB8AC3E}">
        <p14:creationId xmlns:p14="http://schemas.microsoft.com/office/powerpoint/2010/main" val="1936478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562192" y="1235355"/>
            <a:ext cx="23043114" cy="2123658"/>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CONGÉS DE MALADIE ET PROGRAMME DE SOUTIEN AU RETOUR AU TRAVAIL (PSRT)</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2" name="Shape 2906">
            <a:extLst>
              <a:ext uri="{FF2B5EF4-FFF2-40B4-BE49-F238E27FC236}">
                <a16:creationId xmlns:a16="http://schemas.microsoft.com/office/drawing/2014/main" id="{38C9CB04-2009-AF49-825D-78E36026D99E}"/>
              </a:ext>
            </a:extLst>
          </p:cNvPr>
          <p:cNvSpPr/>
          <p:nvPr>
            <p:custDataLst>
              <p:tags r:id="rId3"/>
            </p:custDataLst>
          </p:nvPr>
        </p:nvSpPr>
        <p:spPr>
          <a:xfrm>
            <a:off x="3694311" y="4107419"/>
            <a:ext cx="653623"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4"/>
            </p:custDataLst>
          </p:nvPr>
        </p:nvSpPr>
        <p:spPr>
          <a:xfrm>
            <a:off x="4714062" y="3969313"/>
            <a:ext cx="17923409" cy="646331"/>
          </a:xfrm>
          <a:prstGeom prst="rect">
            <a:avLst/>
          </a:prstGeom>
          <a:noFill/>
        </p:spPr>
        <p:txBody>
          <a:bodyPr wrap="square" rtlCol="0">
            <a:spAutoFit/>
          </a:bodyPr>
          <a:lstStyle/>
          <a:p>
            <a:pPr algn="l" rtl="0"/>
            <a:r>
              <a:rPr lang="fr-ca" sz="3600" b="0" i="0" u="none" spc="600" baseline="0">
                <a:solidFill>
                  <a:srgbClr val="383C3C"/>
                </a:solidFill>
                <a:latin typeface="Montserrat" charset="0"/>
                <a:ea typeface="Montserrat" charset="0"/>
                <a:cs typeface="Montserrat" charset="0"/>
              </a:rPr>
              <a:t>Programme de soutien au retour au travail</a:t>
            </a:r>
          </a:p>
        </p:txBody>
      </p:sp>
      <p:sp>
        <p:nvSpPr>
          <p:cNvPr id="15" name="TextBox 14">
            <a:extLst>
              <a:ext uri="{FF2B5EF4-FFF2-40B4-BE49-F238E27FC236}">
                <a16:creationId xmlns:a16="http://schemas.microsoft.com/office/drawing/2014/main" id="{E33260E3-5AEC-D140-ACAF-BDB5F681058A}"/>
              </a:ext>
            </a:extLst>
          </p:cNvPr>
          <p:cNvSpPr txBox="1"/>
          <p:nvPr>
            <p:custDataLst>
              <p:tags r:id="rId5"/>
            </p:custDataLst>
          </p:nvPr>
        </p:nvSpPr>
        <p:spPr>
          <a:xfrm>
            <a:off x="4788195" y="4891534"/>
            <a:ext cx="14142347" cy="2554545"/>
          </a:xfrm>
          <a:prstGeom prst="rect">
            <a:avLst/>
          </a:prstGeom>
          <a:noFill/>
        </p:spPr>
        <p:txBody>
          <a:bodyPr wrap="square" rtlCol="0">
            <a:spAutoFit/>
          </a:bodyPr>
          <a:lstStyle/>
          <a:p>
            <a:r>
              <a:rPr lang="fr-ca" sz="3200" b="0" i="0" u="none" baseline="0" dirty="0">
                <a:latin typeface="Montserrat Light" panose="00000400000000000000" pitchFamily="2" charset="0"/>
              </a:rPr>
              <a:t>Tous les employés </a:t>
            </a:r>
            <a:r>
              <a:rPr lang="fr-ca" sz="3200" dirty="0">
                <a:latin typeface="Montserrat Light" panose="00000400000000000000" pitchFamily="2" charset="0"/>
              </a:rPr>
              <a:t>à temps plein travaillant </a:t>
            </a:r>
            <a:r>
              <a:rPr lang="fr-ca" sz="3200" b="0" i="0" u="none" baseline="0" dirty="0">
                <a:latin typeface="Montserrat Light" panose="00000400000000000000" pitchFamily="2" charset="0"/>
              </a:rPr>
              <a:t>au Canada et admissibles à des congés de maladie rémunérés, ou qui sont inscrits au régime d’invalidité de longue durée, et qui s’absentent pendant plus de cinq jours ouvrables consécutifs en raison d’une maladie ou d’une blessure non liée au travail.</a:t>
            </a:r>
          </a:p>
        </p:txBody>
      </p:sp>
      <p:sp>
        <p:nvSpPr>
          <p:cNvPr id="13" name="TextBox 12">
            <a:extLst>
              <a:ext uri="{FF2B5EF4-FFF2-40B4-BE49-F238E27FC236}">
                <a16:creationId xmlns:a16="http://schemas.microsoft.com/office/drawing/2014/main" id="{E33260E3-5AEC-D140-ACAF-BDB5F681058A}"/>
              </a:ext>
            </a:extLst>
          </p:cNvPr>
          <p:cNvSpPr txBox="1"/>
          <p:nvPr>
            <p:custDataLst>
              <p:tags r:id="rId6"/>
            </p:custDataLst>
          </p:nvPr>
        </p:nvSpPr>
        <p:spPr>
          <a:xfrm>
            <a:off x="4763479" y="7721651"/>
            <a:ext cx="14010295" cy="1077218"/>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Accompagnement des employés dans leur rétablissement et leur retour au travail</a:t>
            </a:r>
          </a:p>
        </p:txBody>
      </p:sp>
      <p:sp>
        <p:nvSpPr>
          <p:cNvPr id="14" name="TextBox 13">
            <a:extLst>
              <a:ext uri="{FF2B5EF4-FFF2-40B4-BE49-F238E27FC236}">
                <a16:creationId xmlns:a16="http://schemas.microsoft.com/office/drawing/2014/main" id="{E33260E3-5AEC-D140-ACAF-BDB5F681058A}"/>
              </a:ext>
            </a:extLst>
          </p:cNvPr>
          <p:cNvSpPr txBox="1"/>
          <p:nvPr>
            <p:custDataLst>
              <p:tags r:id="rId7"/>
            </p:custDataLst>
          </p:nvPr>
        </p:nvSpPr>
        <p:spPr>
          <a:xfrm>
            <a:off x="4763481" y="9059784"/>
            <a:ext cx="14638943" cy="584775"/>
          </a:xfrm>
          <a:prstGeom prst="rect">
            <a:avLst/>
          </a:prstGeom>
          <a:noFill/>
        </p:spPr>
        <p:txBody>
          <a:bodyPr wrap="square" rtlCol="0">
            <a:spAutoFit/>
          </a:bodyPr>
          <a:lstStyle/>
          <a:p>
            <a:pPr algn="l" rtl="0"/>
            <a:r>
              <a:rPr lang="fr-ca" sz="3200" b="0" i="1" u="none" baseline="0" dirty="0">
                <a:latin typeface="Montserrat Light" panose="00000400000000000000" pitchFamily="2" charset="0"/>
              </a:rPr>
              <a:t>* Formulaires médicaux du PSRT à remplir, frais couverts par l’employé</a:t>
            </a:r>
          </a:p>
        </p:txBody>
      </p:sp>
      <p:sp>
        <p:nvSpPr>
          <p:cNvPr id="9" name="TextBox 8">
            <a:extLst>
              <a:ext uri="{FF2B5EF4-FFF2-40B4-BE49-F238E27FC236}">
                <a16:creationId xmlns:a16="http://schemas.microsoft.com/office/drawing/2014/main" id="{8931BC40-06F5-374C-8E4E-18F4CBB361F1}"/>
              </a:ext>
            </a:extLst>
          </p:cNvPr>
          <p:cNvSpPr txBox="1"/>
          <p:nvPr>
            <p:custDataLst>
              <p:tags r:id="rId8"/>
            </p:custDataLst>
          </p:nvPr>
        </p:nvSpPr>
        <p:spPr>
          <a:xfrm>
            <a:off x="11458575" y="12461422"/>
            <a:ext cx="12349859"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renseignements : </a:t>
            </a:r>
            <a:r>
              <a:rPr lang="fr-ca" sz="3200" b="0" i="0" u="none" spc="600" baseline="0" dirty="0">
                <a:solidFill>
                  <a:srgbClr val="383C3C"/>
                </a:solidFill>
                <a:latin typeface="Montserrat" charset="0"/>
                <a:ea typeface="Montserrat" charset="0"/>
                <a:cs typeface="Montserrat" charset="0"/>
                <a:hlinkClick r:id="rId11"/>
              </a:rPr>
              <a:t>CORE – PSRT</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09493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À NOTRE SUJET</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0" name="TextBox 19">
            <a:extLst>
              <a:ext uri="{FF2B5EF4-FFF2-40B4-BE49-F238E27FC236}">
                <a16:creationId xmlns:a16="http://schemas.microsoft.com/office/drawing/2014/main" id="{E33260E3-5AEC-D140-ACAF-BDB5F681058A}"/>
              </a:ext>
            </a:extLst>
          </p:cNvPr>
          <p:cNvSpPr txBox="1"/>
          <p:nvPr>
            <p:custDataLst>
              <p:tags r:id="rId3"/>
            </p:custDataLst>
          </p:nvPr>
        </p:nvSpPr>
        <p:spPr>
          <a:xfrm>
            <a:off x="4734804" y="7198162"/>
            <a:ext cx="16882184" cy="1077218"/>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Notre nom légal. Nous sommes connus sous le nom de Services de bien-être et moral des Forces canadiennes (SBFMC</a:t>
            </a:r>
            <a:r>
              <a:rPr lang="fr-CA" sz="3200" b="0" i="0" u="none" baseline="0" dirty="0">
                <a:latin typeface="Montserrat Light" panose="00000400000000000000" pitchFamily="2" charset="0"/>
              </a:rPr>
              <a:t>).</a:t>
            </a:r>
            <a:endParaRPr lang="fr-ca" sz="3200" b="0" i="0" u="none" baseline="0" dirty="0">
              <a:latin typeface="Montserrat Light" panose="00000400000000000000" pitchFamily="2" charset="0"/>
            </a:endParaRPr>
          </a:p>
        </p:txBody>
      </p:sp>
      <p:sp>
        <p:nvSpPr>
          <p:cNvPr id="21" name="TextBox 20">
            <a:extLst>
              <a:ext uri="{FF2B5EF4-FFF2-40B4-BE49-F238E27FC236}">
                <a16:creationId xmlns:a16="http://schemas.microsoft.com/office/drawing/2014/main" id="{A4A5AAB8-E5F9-EF48-BA53-DD3B24193EEB}"/>
              </a:ext>
            </a:extLst>
          </p:cNvPr>
          <p:cNvSpPr txBox="1"/>
          <p:nvPr>
            <p:custDataLst>
              <p:tags r:id="rId4"/>
            </p:custDataLst>
          </p:nvPr>
        </p:nvSpPr>
        <p:spPr>
          <a:xfrm>
            <a:off x="4758249" y="6010824"/>
            <a:ext cx="16995565" cy="1200329"/>
          </a:xfrm>
          <a:prstGeom prst="rect">
            <a:avLst/>
          </a:prstGeom>
          <a:noFill/>
        </p:spPr>
        <p:txBody>
          <a:bodyPr wrap="square" rtlCol="0">
            <a:spAutoFit/>
          </a:bodyPr>
          <a:lstStyle/>
          <a:p>
            <a:pPr algn="l" rtl="0"/>
            <a:r>
              <a:rPr lang="fr-ca" sz="3600" b="0" i="0" u="none" spc="600" baseline="0" dirty="0">
                <a:solidFill>
                  <a:srgbClr val="383C3C"/>
                </a:solidFill>
                <a:latin typeface="Montserrat" panose="00000800000000000000" pitchFamily="2" charset="0"/>
                <a:ea typeface="Montserrat" charset="0"/>
                <a:cs typeface="Montserrat" charset="0"/>
              </a:rPr>
              <a:t>Personnel des fonds non publics, Forces canadiennes (PFNP, FC)</a:t>
            </a:r>
            <a:endParaRPr lang="fr-ca" sz="3600" spc="600" dirty="0">
              <a:solidFill>
                <a:srgbClr val="383C3C"/>
              </a:solidFill>
              <a:latin typeface="Montserrat" panose="00000800000000000000" pitchFamily="2" charset="0"/>
              <a:ea typeface="Montserrat" charset="0"/>
              <a:cs typeface="Montserrat" charset="0"/>
            </a:endParaRPr>
          </a:p>
        </p:txBody>
      </p:sp>
      <p:sp>
        <p:nvSpPr>
          <p:cNvPr id="22" name="Shape 2906">
            <a:extLst>
              <a:ext uri="{FF2B5EF4-FFF2-40B4-BE49-F238E27FC236}">
                <a16:creationId xmlns:a16="http://schemas.microsoft.com/office/drawing/2014/main" id="{38C9CB04-2009-AF49-825D-78E36026D99E}"/>
              </a:ext>
            </a:extLst>
          </p:cNvPr>
          <p:cNvSpPr/>
          <p:nvPr>
            <p:custDataLst>
              <p:tags r:id="rId5"/>
            </p:custDataLst>
          </p:nvPr>
        </p:nvSpPr>
        <p:spPr>
          <a:xfrm>
            <a:off x="3727266" y="6203763"/>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3" name="TextBox 22">
            <a:extLst>
              <a:ext uri="{FF2B5EF4-FFF2-40B4-BE49-F238E27FC236}">
                <a16:creationId xmlns:a16="http://schemas.microsoft.com/office/drawing/2014/main" id="{AADBFACC-D309-6A45-A83D-A2D2A70774E1}"/>
              </a:ext>
            </a:extLst>
          </p:cNvPr>
          <p:cNvSpPr txBox="1"/>
          <p:nvPr>
            <p:custDataLst>
              <p:tags r:id="rId6"/>
            </p:custDataLst>
          </p:nvPr>
        </p:nvSpPr>
        <p:spPr>
          <a:xfrm>
            <a:off x="4758250" y="4692040"/>
            <a:ext cx="16242261" cy="1077218"/>
          </a:xfrm>
          <a:prstGeom prst="rect">
            <a:avLst/>
          </a:prstGeom>
          <a:noFill/>
        </p:spPr>
        <p:txBody>
          <a:bodyPr wrap="square" rtlCol="0">
            <a:spAutoFit/>
          </a:bodyPr>
          <a:lstStyle/>
          <a:p>
            <a:pPr algn="just" rtl="0"/>
            <a:r>
              <a:rPr lang="fr-ca" sz="3200" b="0" i="0" u="none" baseline="0" dirty="0">
                <a:latin typeface="Montserrat Light" panose="00000400000000000000" pitchFamily="2" charset="0"/>
              </a:rPr>
              <a:t>Nous offrons des services de bien-être et de maintien du moral au nom du chef d’état-major de la défense.</a:t>
            </a:r>
            <a:endParaRPr lang="fr-ca" sz="3200" dirty="0">
              <a:solidFill>
                <a:srgbClr val="383C3C"/>
              </a:solidFill>
              <a:latin typeface="Montserrat Light" panose="00000400000000000000" pitchFamily="2" charset="0"/>
              <a:ea typeface="Montserrat Light" charset="0"/>
              <a:cs typeface="Montserrat Light" charset="0"/>
            </a:endParaRPr>
          </a:p>
        </p:txBody>
      </p:sp>
      <p:sp>
        <p:nvSpPr>
          <p:cNvPr id="24" name="TextBox 23">
            <a:extLst>
              <a:ext uri="{FF2B5EF4-FFF2-40B4-BE49-F238E27FC236}">
                <a16:creationId xmlns:a16="http://schemas.microsoft.com/office/drawing/2014/main" id="{0340B178-5D31-444D-A8FA-E71280710E27}"/>
              </a:ext>
            </a:extLst>
          </p:cNvPr>
          <p:cNvSpPr txBox="1"/>
          <p:nvPr>
            <p:custDataLst>
              <p:tags r:id="rId7"/>
            </p:custDataLst>
          </p:nvPr>
        </p:nvSpPr>
        <p:spPr>
          <a:xfrm>
            <a:off x="4781696" y="3991029"/>
            <a:ext cx="10172978" cy="646331"/>
          </a:xfrm>
          <a:prstGeom prst="rect">
            <a:avLst/>
          </a:prstGeom>
          <a:noFill/>
        </p:spPr>
        <p:txBody>
          <a:bodyPr wrap="none" rtlCol="0">
            <a:spAutoFit/>
          </a:bodyPr>
          <a:lstStyle/>
          <a:p>
            <a:pPr algn="l" rtl="0"/>
            <a:r>
              <a:rPr lang="fr-ca" sz="3600" b="0" i="0" u="none" spc="600" baseline="0" dirty="0">
                <a:solidFill>
                  <a:srgbClr val="383C3C"/>
                </a:solidFill>
                <a:latin typeface="Montserrat" pitchFamily="2" charset="77"/>
                <a:ea typeface="Montserrat" charset="0"/>
                <a:cs typeface="Montserrat" charset="0"/>
              </a:rPr>
              <a:t>Organisation à vocation sociale</a:t>
            </a:r>
            <a:endParaRPr lang="fr-ca" sz="3600" spc="600" dirty="0">
              <a:solidFill>
                <a:srgbClr val="383C3C"/>
              </a:solidFill>
              <a:latin typeface="Montserrat" charset="0"/>
              <a:ea typeface="Montserrat" charset="0"/>
              <a:cs typeface="Montserrat" charset="0"/>
            </a:endParaRPr>
          </a:p>
        </p:txBody>
      </p:sp>
      <p:sp>
        <p:nvSpPr>
          <p:cNvPr id="25" name="Shape 2906">
            <a:extLst>
              <a:ext uri="{FF2B5EF4-FFF2-40B4-BE49-F238E27FC236}">
                <a16:creationId xmlns:a16="http://schemas.microsoft.com/office/drawing/2014/main" id="{FF6A0800-3343-F240-A80C-E9313710F77B}"/>
              </a:ext>
            </a:extLst>
          </p:cNvPr>
          <p:cNvSpPr/>
          <p:nvPr>
            <p:custDataLst>
              <p:tags r:id="rId8"/>
            </p:custDataLst>
          </p:nvPr>
        </p:nvSpPr>
        <p:spPr>
          <a:xfrm>
            <a:off x="3724256" y="411819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9"/>
            </p:custDataLst>
          </p:nvPr>
        </p:nvSpPr>
        <p:spPr>
          <a:xfrm>
            <a:off x="4734804" y="8456351"/>
            <a:ext cx="17019010" cy="1200329"/>
          </a:xfrm>
          <a:prstGeom prst="rect">
            <a:avLst/>
          </a:prstGeom>
          <a:noFill/>
        </p:spPr>
        <p:txBody>
          <a:bodyPr wrap="square" rtlCol="0">
            <a:spAutoFit/>
          </a:bodyPr>
          <a:lstStyle/>
          <a:p>
            <a:pPr algn="l" rtl="0"/>
            <a:r>
              <a:rPr lang="fr-ca" sz="3600" b="0" i="0" u="none" spc="600" baseline="0" dirty="0">
                <a:solidFill>
                  <a:srgbClr val="383C3C"/>
                </a:solidFill>
                <a:latin typeface="Montserrat" charset="0"/>
                <a:ea typeface="Montserrat" charset="0"/>
                <a:cs typeface="Montserrat" charset="0"/>
              </a:rPr>
              <a:t>« Organisme distinct » en vertu de la </a:t>
            </a:r>
            <a:r>
              <a:rPr lang="fr-ca" sz="3600" b="0" i="1" u="none" spc="600" baseline="0" dirty="0">
                <a:solidFill>
                  <a:srgbClr val="383C3C"/>
                </a:solidFill>
                <a:latin typeface="Montserrat" charset="0"/>
                <a:ea typeface="Montserrat" charset="0"/>
                <a:cs typeface="Montserrat" charset="0"/>
              </a:rPr>
              <a:t>Loi sur la gestion des finances publiques</a:t>
            </a:r>
            <a:r>
              <a:rPr lang="fr-ca" sz="3600" b="0" i="0" u="none" spc="600" baseline="0" dirty="0">
                <a:solidFill>
                  <a:srgbClr val="383C3C"/>
                </a:solidFill>
                <a:latin typeface="Montserrat" charset="0"/>
                <a:ea typeface="Montserrat" charset="0"/>
                <a:cs typeface="Montserrat" charset="0"/>
              </a:rPr>
              <a:t> depuis 1978</a:t>
            </a:r>
          </a:p>
        </p:txBody>
      </p:sp>
      <p:sp>
        <p:nvSpPr>
          <p:cNvPr id="28" name="Shape 2906">
            <a:extLst>
              <a:ext uri="{FF2B5EF4-FFF2-40B4-BE49-F238E27FC236}">
                <a16:creationId xmlns:a16="http://schemas.microsoft.com/office/drawing/2014/main" id="{88491936-F507-6C4B-971E-B025FAFA08B3}"/>
              </a:ext>
            </a:extLst>
          </p:cNvPr>
          <p:cNvSpPr/>
          <p:nvPr>
            <p:custDataLst>
              <p:tags r:id="rId10"/>
            </p:custDataLst>
          </p:nvPr>
        </p:nvSpPr>
        <p:spPr>
          <a:xfrm>
            <a:off x="3704405" y="8480788"/>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Shape 2906">
            <a:extLst>
              <a:ext uri="{FF2B5EF4-FFF2-40B4-BE49-F238E27FC236}">
                <a16:creationId xmlns:a16="http://schemas.microsoft.com/office/drawing/2014/main" id="{88491936-F507-6C4B-971E-B025FAFA08B3}"/>
              </a:ext>
            </a:extLst>
          </p:cNvPr>
          <p:cNvSpPr/>
          <p:nvPr>
            <p:custDataLst>
              <p:tags r:id="rId11"/>
            </p:custDataLst>
          </p:nvPr>
        </p:nvSpPr>
        <p:spPr>
          <a:xfrm>
            <a:off x="3704406" y="10017897"/>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custDataLst>
              <p:tags r:id="rId12"/>
            </p:custDataLst>
          </p:nvPr>
        </p:nvSpPr>
        <p:spPr>
          <a:xfrm>
            <a:off x="4734804" y="9973988"/>
            <a:ext cx="7202613"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Membre de l’Équipe de la Défense </a:t>
            </a:r>
          </a:p>
        </p:txBody>
      </p:sp>
      <p:sp>
        <p:nvSpPr>
          <p:cNvPr id="17" name="TextBox 16">
            <a:extLst>
              <a:ext uri="{FF2B5EF4-FFF2-40B4-BE49-F238E27FC236}">
                <a16:creationId xmlns:a16="http://schemas.microsoft.com/office/drawing/2014/main" id="{8931BC40-06F5-374C-8E4E-18F4CBB361F1}"/>
              </a:ext>
            </a:extLst>
          </p:cNvPr>
          <p:cNvSpPr txBox="1"/>
          <p:nvPr>
            <p:custDataLst>
              <p:tags r:id="rId13"/>
            </p:custDataLst>
          </p:nvPr>
        </p:nvSpPr>
        <p:spPr>
          <a:xfrm>
            <a:off x="15165380" y="11606419"/>
            <a:ext cx="8420761" cy="954107"/>
          </a:xfrm>
          <a:prstGeom prst="rect">
            <a:avLst/>
          </a:prstGeom>
          <a:noFill/>
        </p:spPr>
        <p:txBody>
          <a:bodyPr wrap="square" rtlCol="0">
            <a:spAutoFit/>
          </a:bodyPr>
          <a:lstStyle/>
          <a:p>
            <a:r>
              <a:rPr lang="fr-ca" sz="2800" b="0" i="0" u="none" spc="600" baseline="0" dirty="0">
                <a:solidFill>
                  <a:srgbClr val="FF0000"/>
                </a:solidFill>
                <a:latin typeface="Montserrat Light" panose="00000400000000000000" pitchFamily="2" charset="0"/>
                <a:ea typeface="Montserrat" charset="0"/>
                <a:cs typeface="Montserrat" charset="0"/>
              </a:rPr>
              <a:t>Plus </a:t>
            </a:r>
            <a:r>
              <a:rPr lang="fr-ca" sz="2800" spc="600" dirty="0">
                <a:solidFill>
                  <a:srgbClr val="FF0000"/>
                </a:solidFill>
                <a:latin typeface="Montserrat Light" panose="00000400000000000000" pitchFamily="2" charset="0"/>
                <a:ea typeface="Montserrat" charset="0"/>
                <a:cs typeface="Montserrat" charset="0"/>
              </a:rPr>
              <a:t>de renseignements</a:t>
            </a:r>
            <a:r>
              <a:rPr lang="fr-ca" sz="2800" b="0" i="0" u="none" spc="600" baseline="0" dirty="0">
                <a:solidFill>
                  <a:srgbClr val="FF0000"/>
                </a:solidFill>
                <a:latin typeface="Montserrat Light" panose="00000400000000000000" pitchFamily="2" charset="0"/>
                <a:ea typeface="Montserrat" charset="0"/>
                <a:cs typeface="Montserrat" charset="0"/>
              </a:rPr>
              <a:t> : </a:t>
            </a:r>
            <a:r>
              <a:rPr lang="fr-CA" sz="2800" b="0" i="0" u="none" spc="600" baseline="0" dirty="0">
                <a:solidFill>
                  <a:srgbClr val="383C3C"/>
                </a:solidFill>
                <a:latin typeface="Montserrat Light" panose="00000400000000000000" pitchFamily="2" charset="0"/>
                <a:ea typeface="Montserrat" charset="0"/>
                <a:cs typeface="Montserrat" charset="0"/>
                <a:hlinkClick r:id="rId17"/>
              </a:rPr>
              <a:t>SBMFC.CA</a:t>
            </a:r>
            <a:endParaRPr lang="fr-ca" sz="2800" spc="600" dirty="0">
              <a:solidFill>
                <a:srgbClr val="383C3C"/>
              </a:solidFill>
              <a:latin typeface="Montserrat Light" panose="00000400000000000000" pitchFamily="2" charset="0"/>
              <a:ea typeface="Montserrat" charset="0"/>
              <a:cs typeface="Montserrat" charset="0"/>
            </a:endParaRPr>
          </a:p>
        </p:txBody>
      </p:sp>
      <p:sp>
        <p:nvSpPr>
          <p:cNvPr id="16" name="TextBox 15">
            <a:extLst>
              <a:ext uri="{FF2B5EF4-FFF2-40B4-BE49-F238E27FC236}">
                <a16:creationId xmlns:a16="http://schemas.microsoft.com/office/drawing/2014/main" id="{8931BC40-06F5-374C-8E4E-18F4CBB361F1}"/>
              </a:ext>
            </a:extLst>
          </p:cNvPr>
          <p:cNvSpPr txBox="1"/>
          <p:nvPr>
            <p:custDataLst>
              <p:tags r:id="rId14"/>
            </p:custDataLst>
          </p:nvPr>
        </p:nvSpPr>
        <p:spPr>
          <a:xfrm>
            <a:off x="4331495" y="11587539"/>
            <a:ext cx="8009229" cy="954107"/>
          </a:xfrm>
          <a:prstGeom prst="rect">
            <a:avLst/>
          </a:prstGeom>
          <a:noFill/>
        </p:spPr>
        <p:txBody>
          <a:bodyPr wrap="square" rtlCol="0">
            <a:spAutoFit/>
          </a:bodyPr>
          <a:lstStyle/>
          <a:p>
            <a:pPr algn="l" rtl="0"/>
            <a:r>
              <a:rPr lang="fr-ca" sz="2800" b="0" i="0" u="none" spc="600" baseline="0" dirty="0">
                <a:solidFill>
                  <a:srgbClr val="FF0000"/>
                </a:solidFill>
                <a:latin typeface="Montserrat" charset="0"/>
                <a:ea typeface="Montserrat" charset="0"/>
                <a:cs typeface="Montserrat" charset="0"/>
              </a:rPr>
              <a:t>Plus</a:t>
            </a:r>
            <a:r>
              <a:rPr lang="fr-ca" sz="2800" b="0" i="0" u="none" spc="600" baseline="0" dirty="0">
                <a:solidFill>
                  <a:srgbClr val="FF0000"/>
                </a:solidFill>
                <a:latin typeface="Montserrat Light" panose="00000400000000000000" pitchFamily="2" charset="0"/>
                <a:ea typeface="Montserrat" charset="0"/>
                <a:cs typeface="Montserrat" charset="0"/>
              </a:rPr>
              <a:t> </a:t>
            </a:r>
            <a:r>
              <a:rPr lang="fr-ca" sz="2800" b="0" i="0" u="none" spc="600" baseline="0" dirty="0">
                <a:solidFill>
                  <a:srgbClr val="FF0000"/>
                </a:solidFill>
                <a:latin typeface="Montserrat" charset="0"/>
                <a:ea typeface="Montserrat" charset="0"/>
                <a:cs typeface="Montserrat" charset="0"/>
              </a:rPr>
              <a:t>de renseignements : </a:t>
            </a:r>
            <a:r>
              <a:rPr lang="fr-ca" sz="2800" b="0" i="0" u="none" spc="600" baseline="0" dirty="0">
                <a:solidFill>
                  <a:srgbClr val="383C3C"/>
                </a:solidFill>
                <a:latin typeface="Montserrat" charset="0"/>
                <a:ea typeface="Montserrat" charset="0"/>
                <a:cs typeface="Montserrat" charset="0"/>
                <a:hlinkClick r:id="rId18"/>
              </a:rPr>
              <a:t>CORE – Au sujet des SBMFC</a:t>
            </a:r>
            <a:endParaRPr lang="fr-ca" sz="28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320003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2499744" y="1564262"/>
            <a:ext cx="19378160" cy="2123658"/>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SERVICES DE SOUTIEN INFORMATIQUE (SSI)</a:t>
            </a: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7" name="Shape 2906">
            <a:extLst>
              <a:ext uri="{FF2B5EF4-FFF2-40B4-BE49-F238E27FC236}">
                <a16:creationId xmlns:a16="http://schemas.microsoft.com/office/drawing/2014/main" id="{38C9CB04-2009-AF49-825D-78E36026D99E}"/>
              </a:ext>
            </a:extLst>
          </p:cNvPr>
          <p:cNvSpPr/>
          <p:nvPr>
            <p:custDataLst>
              <p:tags r:id="rId3"/>
            </p:custDataLst>
          </p:nvPr>
        </p:nvSpPr>
        <p:spPr>
          <a:xfrm>
            <a:off x="3706775" y="594254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TextBox 9">
            <a:extLst>
              <a:ext uri="{FF2B5EF4-FFF2-40B4-BE49-F238E27FC236}">
                <a16:creationId xmlns:a16="http://schemas.microsoft.com/office/drawing/2014/main" id="{0340B178-5D31-444D-A8FA-E71280710E27}"/>
              </a:ext>
            </a:extLst>
          </p:cNvPr>
          <p:cNvSpPr txBox="1"/>
          <p:nvPr>
            <p:custDataLst>
              <p:tags r:id="rId4"/>
            </p:custDataLst>
          </p:nvPr>
        </p:nvSpPr>
        <p:spPr>
          <a:xfrm>
            <a:off x="4676494" y="3968326"/>
            <a:ext cx="5908990"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Signalement des incidents</a:t>
            </a:r>
          </a:p>
        </p:txBody>
      </p:sp>
      <p:sp>
        <p:nvSpPr>
          <p:cNvPr id="11" name="Shape 2906">
            <a:extLst>
              <a:ext uri="{FF2B5EF4-FFF2-40B4-BE49-F238E27FC236}">
                <a16:creationId xmlns:a16="http://schemas.microsoft.com/office/drawing/2014/main" id="{FF6A0800-3343-F240-A80C-E9313710F77B}"/>
              </a:ext>
            </a:extLst>
          </p:cNvPr>
          <p:cNvSpPr/>
          <p:nvPr>
            <p:custDataLst>
              <p:tags r:id="rId5"/>
            </p:custDataLst>
          </p:nvPr>
        </p:nvSpPr>
        <p:spPr>
          <a:xfrm>
            <a:off x="3706775" y="410190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Shape 2906">
            <a:extLst>
              <a:ext uri="{FF2B5EF4-FFF2-40B4-BE49-F238E27FC236}">
                <a16:creationId xmlns:a16="http://schemas.microsoft.com/office/drawing/2014/main" id="{88491936-F507-6C4B-971E-B025FAFA08B3}"/>
              </a:ext>
            </a:extLst>
          </p:cNvPr>
          <p:cNvSpPr/>
          <p:nvPr>
            <p:custDataLst>
              <p:tags r:id="rId6"/>
            </p:custDataLst>
          </p:nvPr>
        </p:nvSpPr>
        <p:spPr>
          <a:xfrm>
            <a:off x="3706774" y="7812641"/>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3" name="Shape 2906">
            <a:extLst>
              <a:ext uri="{FF2B5EF4-FFF2-40B4-BE49-F238E27FC236}">
                <a16:creationId xmlns:a16="http://schemas.microsoft.com/office/drawing/2014/main" id="{88491936-F507-6C4B-971E-B025FAFA08B3}"/>
              </a:ext>
            </a:extLst>
          </p:cNvPr>
          <p:cNvSpPr/>
          <p:nvPr>
            <p:custDataLst>
              <p:tags r:id="rId7"/>
            </p:custDataLst>
          </p:nvPr>
        </p:nvSpPr>
        <p:spPr>
          <a:xfrm>
            <a:off x="3706774" y="9566834"/>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TextBox 13">
            <a:extLst>
              <a:ext uri="{FF2B5EF4-FFF2-40B4-BE49-F238E27FC236}">
                <a16:creationId xmlns:a16="http://schemas.microsoft.com/office/drawing/2014/main" id="{8931BC40-06F5-374C-8E4E-18F4CBB361F1}"/>
              </a:ext>
            </a:extLst>
          </p:cNvPr>
          <p:cNvSpPr txBox="1"/>
          <p:nvPr>
            <p:custDataLst>
              <p:tags r:id="rId8"/>
            </p:custDataLst>
          </p:nvPr>
        </p:nvSpPr>
        <p:spPr>
          <a:xfrm>
            <a:off x="4725922" y="7620446"/>
            <a:ext cx="3068469"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Acquisitions</a:t>
            </a:r>
          </a:p>
        </p:txBody>
      </p:sp>
      <p:sp>
        <p:nvSpPr>
          <p:cNvPr id="15" name="TextBox 14">
            <a:extLst>
              <a:ext uri="{FF2B5EF4-FFF2-40B4-BE49-F238E27FC236}">
                <a16:creationId xmlns:a16="http://schemas.microsoft.com/office/drawing/2014/main" id="{8931BC40-06F5-374C-8E4E-18F4CBB361F1}"/>
              </a:ext>
            </a:extLst>
          </p:cNvPr>
          <p:cNvSpPr txBox="1"/>
          <p:nvPr>
            <p:custDataLst>
              <p:tags r:id="rId9"/>
            </p:custDataLst>
          </p:nvPr>
        </p:nvSpPr>
        <p:spPr>
          <a:xfrm>
            <a:off x="4750636" y="9448781"/>
            <a:ext cx="2459328"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Demandes de renseignements</a:t>
            </a:r>
          </a:p>
        </p:txBody>
      </p:sp>
      <p:sp>
        <p:nvSpPr>
          <p:cNvPr id="16" name="TextBox 15">
            <a:extLst>
              <a:ext uri="{FF2B5EF4-FFF2-40B4-BE49-F238E27FC236}">
                <a16:creationId xmlns:a16="http://schemas.microsoft.com/office/drawing/2014/main" id="{8931BC40-06F5-374C-8E4E-18F4CBB361F1}"/>
              </a:ext>
            </a:extLst>
          </p:cNvPr>
          <p:cNvSpPr txBox="1"/>
          <p:nvPr>
            <p:custDataLst>
              <p:tags r:id="rId10"/>
            </p:custDataLst>
          </p:nvPr>
        </p:nvSpPr>
        <p:spPr>
          <a:xfrm>
            <a:off x="4725922" y="5775065"/>
            <a:ext cx="5565947"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Demandes</a:t>
            </a:r>
          </a:p>
        </p:txBody>
      </p:sp>
      <p:sp>
        <p:nvSpPr>
          <p:cNvPr id="17" name="TextBox 16">
            <a:extLst>
              <a:ext uri="{FF2B5EF4-FFF2-40B4-BE49-F238E27FC236}">
                <a16:creationId xmlns:a16="http://schemas.microsoft.com/office/drawing/2014/main" id="{8931BC40-06F5-374C-8E4E-18F4CBB361F1}"/>
              </a:ext>
            </a:extLst>
          </p:cNvPr>
          <p:cNvSpPr txBox="1"/>
          <p:nvPr>
            <p:custDataLst>
              <p:tags r:id="rId11"/>
            </p:custDataLst>
          </p:nvPr>
        </p:nvSpPr>
        <p:spPr>
          <a:xfrm>
            <a:off x="4743555" y="4916039"/>
            <a:ext cx="7653057" cy="584775"/>
          </a:xfrm>
          <a:prstGeom prst="rect">
            <a:avLst/>
          </a:prstGeom>
          <a:noFill/>
        </p:spPr>
        <p:txBody>
          <a:bodyPr wrap="none" rtlCol="0">
            <a:spAutoFit/>
          </a:bodyPr>
          <a:lstStyle/>
          <a:p>
            <a:pPr algn="l" rtl="0"/>
            <a:r>
              <a:rPr lang="fr-ca" sz="3200" b="0" i="0" u="none" spc="600" baseline="0" dirty="0">
                <a:solidFill>
                  <a:srgbClr val="383C3C"/>
                </a:solidFill>
                <a:latin typeface="Montserrat Light" panose="00000400000000000000" pitchFamily="2" charset="0"/>
                <a:ea typeface="Montserrat" charset="0"/>
                <a:cs typeface="Montserrat" charset="0"/>
              </a:rPr>
              <a:t>(p. ex. problèmes logiciels)</a:t>
            </a:r>
          </a:p>
        </p:txBody>
      </p:sp>
      <p:sp>
        <p:nvSpPr>
          <p:cNvPr id="18" name="TextBox 17">
            <a:extLst>
              <a:ext uri="{FF2B5EF4-FFF2-40B4-BE49-F238E27FC236}">
                <a16:creationId xmlns:a16="http://schemas.microsoft.com/office/drawing/2014/main" id="{8931BC40-06F5-374C-8E4E-18F4CBB361F1}"/>
              </a:ext>
            </a:extLst>
          </p:cNvPr>
          <p:cNvSpPr txBox="1"/>
          <p:nvPr>
            <p:custDataLst>
              <p:tags r:id="rId12"/>
            </p:custDataLst>
          </p:nvPr>
        </p:nvSpPr>
        <p:spPr>
          <a:xfrm>
            <a:off x="4743555" y="6669646"/>
            <a:ext cx="13318069" cy="584775"/>
          </a:xfrm>
          <a:prstGeom prst="rect">
            <a:avLst/>
          </a:prstGeom>
          <a:noFill/>
        </p:spPr>
        <p:txBody>
          <a:bodyPr wrap="none" rtlCol="0">
            <a:spAutoFit/>
          </a:bodyPr>
          <a:lstStyle/>
          <a:p>
            <a:pPr algn="l" rtl="0"/>
            <a:r>
              <a:rPr lang="fr-ca" sz="3200" b="0" i="0" u="none" spc="600" baseline="0" dirty="0">
                <a:solidFill>
                  <a:srgbClr val="383C3C"/>
                </a:solidFill>
                <a:latin typeface="Montserrat Light" panose="00000400000000000000" pitchFamily="2" charset="0"/>
                <a:ea typeface="Montserrat" charset="0"/>
                <a:cs typeface="Montserrat" charset="0"/>
              </a:rPr>
              <a:t>(p. ex. demandes d’accès et nouveaux logiciels)</a:t>
            </a:r>
          </a:p>
        </p:txBody>
      </p:sp>
      <p:sp>
        <p:nvSpPr>
          <p:cNvPr id="19" name="TextBox 18">
            <a:extLst>
              <a:ext uri="{FF2B5EF4-FFF2-40B4-BE49-F238E27FC236}">
                <a16:creationId xmlns:a16="http://schemas.microsoft.com/office/drawing/2014/main" id="{8931BC40-06F5-374C-8E4E-18F4CBB361F1}"/>
              </a:ext>
            </a:extLst>
          </p:cNvPr>
          <p:cNvSpPr txBox="1"/>
          <p:nvPr>
            <p:custDataLst>
              <p:tags r:id="rId13"/>
            </p:custDataLst>
          </p:nvPr>
        </p:nvSpPr>
        <p:spPr>
          <a:xfrm>
            <a:off x="4740377" y="8459528"/>
            <a:ext cx="7584127" cy="584775"/>
          </a:xfrm>
          <a:prstGeom prst="rect">
            <a:avLst/>
          </a:prstGeom>
          <a:noFill/>
        </p:spPr>
        <p:txBody>
          <a:bodyPr wrap="none" rtlCol="0">
            <a:spAutoFit/>
          </a:bodyPr>
          <a:lstStyle/>
          <a:p>
            <a:pPr algn="l" rtl="0"/>
            <a:r>
              <a:rPr lang="fr-ca" sz="3200" b="0" i="0" u="none" spc="600" baseline="0" dirty="0">
                <a:solidFill>
                  <a:srgbClr val="383C3C"/>
                </a:solidFill>
                <a:latin typeface="Montserrat Light" panose="00000400000000000000" pitchFamily="2" charset="0"/>
                <a:ea typeface="Montserrat" charset="0"/>
                <a:cs typeface="Montserrat" charset="0"/>
              </a:rPr>
              <a:t>(p. ex. nouveaux appareils)</a:t>
            </a:r>
          </a:p>
        </p:txBody>
      </p:sp>
      <p:sp>
        <p:nvSpPr>
          <p:cNvPr id="20" name="TextBox 19">
            <a:extLst>
              <a:ext uri="{FF2B5EF4-FFF2-40B4-BE49-F238E27FC236}">
                <a16:creationId xmlns:a16="http://schemas.microsoft.com/office/drawing/2014/main" id="{8931BC40-06F5-374C-8E4E-18F4CBB361F1}"/>
              </a:ext>
            </a:extLst>
          </p:cNvPr>
          <p:cNvSpPr txBox="1"/>
          <p:nvPr>
            <p:custDataLst>
              <p:tags r:id="rId14"/>
            </p:custDataLst>
          </p:nvPr>
        </p:nvSpPr>
        <p:spPr>
          <a:xfrm>
            <a:off x="4718840" y="10308388"/>
            <a:ext cx="14889012" cy="584775"/>
          </a:xfrm>
          <a:prstGeom prst="rect">
            <a:avLst/>
          </a:prstGeom>
          <a:noFill/>
        </p:spPr>
        <p:txBody>
          <a:bodyPr wrap="none" rtlCol="0">
            <a:spAutoFit/>
          </a:bodyPr>
          <a:lstStyle/>
          <a:p>
            <a:pPr algn="l" rtl="0"/>
            <a:r>
              <a:rPr lang="fr-ca" sz="3200" b="0" i="0" u="none" spc="600" baseline="0" dirty="0">
                <a:solidFill>
                  <a:srgbClr val="383C3C"/>
                </a:solidFill>
                <a:latin typeface="Montserrat Light" panose="00000400000000000000" pitchFamily="2" charset="0"/>
                <a:ea typeface="Montserrat" charset="0"/>
                <a:cs typeface="Montserrat" charset="0"/>
              </a:rPr>
              <a:t>(p. ex. pannes en cours et demandes internationales)</a:t>
            </a:r>
          </a:p>
        </p:txBody>
      </p:sp>
      <p:sp>
        <p:nvSpPr>
          <p:cNvPr id="21" name="TextBox 20">
            <a:extLst>
              <a:ext uri="{FF2B5EF4-FFF2-40B4-BE49-F238E27FC236}">
                <a16:creationId xmlns:a16="http://schemas.microsoft.com/office/drawing/2014/main" id="{8931BC40-06F5-374C-8E4E-18F4CBB361F1}"/>
              </a:ext>
            </a:extLst>
          </p:cNvPr>
          <p:cNvSpPr txBox="1"/>
          <p:nvPr>
            <p:custDataLst>
              <p:tags r:id="rId15"/>
            </p:custDataLst>
          </p:nvPr>
        </p:nvSpPr>
        <p:spPr>
          <a:xfrm>
            <a:off x="3829827" y="11871539"/>
            <a:ext cx="18430045" cy="1200329"/>
          </a:xfrm>
          <a:prstGeom prst="rect">
            <a:avLst/>
          </a:prstGeom>
          <a:noFill/>
        </p:spPr>
        <p:txBody>
          <a:bodyPr wrap="square" rtlCol="0">
            <a:spAutoFit/>
          </a:bodyPr>
          <a:lstStyle/>
          <a:p>
            <a:pPr algn="l" rtl="0"/>
            <a:r>
              <a:rPr lang="fr-ca" sz="3600" b="0" i="0" u="none" spc="600" baseline="0" dirty="0">
                <a:solidFill>
                  <a:srgbClr val="383C3C"/>
                </a:solidFill>
                <a:latin typeface="Montserrat" charset="0"/>
                <a:ea typeface="Montserrat" charset="0"/>
                <a:cs typeface="Montserrat" charset="0"/>
              </a:rPr>
              <a:t>Présentez une demande en ligne sur le </a:t>
            </a:r>
            <a:r>
              <a:rPr lang="fr-ca" sz="3600" b="0" i="0" u="none" spc="600" baseline="0" dirty="0">
                <a:solidFill>
                  <a:srgbClr val="383C3C"/>
                </a:solidFill>
                <a:latin typeface="Montserrat" charset="0"/>
                <a:ea typeface="Montserrat" charset="0"/>
                <a:cs typeface="Montserrat" charset="0"/>
                <a:hlinkClick r:id="rId18"/>
              </a:rPr>
              <a:t>portail des SSI</a:t>
            </a:r>
            <a:r>
              <a:rPr lang="fr-ca" sz="3600" b="0" i="0" u="none" spc="600" baseline="0" dirty="0">
                <a:solidFill>
                  <a:srgbClr val="383C3C"/>
                </a:solidFill>
                <a:latin typeface="Montserrat" charset="0"/>
                <a:ea typeface="Montserrat" charset="0"/>
                <a:cs typeface="Montserrat" charset="0"/>
              </a:rPr>
              <a:t> ou au 1‑866‑615‑9284</a:t>
            </a:r>
          </a:p>
        </p:txBody>
      </p:sp>
    </p:spTree>
    <p:extLst>
      <p:ext uri="{BB962C8B-B14F-4D97-AF65-F5344CB8AC3E}">
        <p14:creationId xmlns:p14="http://schemas.microsoft.com/office/powerpoint/2010/main" val="4249706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0" y="1564262"/>
            <a:ext cx="24377650" cy="1107996"/>
          </a:xfrm>
          <a:prstGeom prst="rect">
            <a:avLst/>
          </a:prstGeom>
          <a:noFill/>
        </p:spPr>
        <p:txBody>
          <a:bodyPr wrap="square" rtlCol="0">
            <a:spAutoFit/>
          </a:bodyPr>
          <a:lstStyle/>
          <a:p>
            <a:pPr algn="ctr"/>
            <a:r>
              <a:rPr lang="fr-CA" sz="6600" b="1" spc="600" dirty="0">
                <a:solidFill>
                  <a:srgbClr val="383C3C"/>
                </a:solidFill>
                <a:latin typeface="Montserrat" panose="00000500000000000000" pitchFamily="2" charset="0"/>
              </a:rPr>
              <a:t>AUTHENTIFICATION À FACTEURS MULTIPLES</a:t>
            </a:r>
            <a:endParaRPr lang="en-US" sz="6600" b="1" spc="600" dirty="0">
              <a:solidFill>
                <a:srgbClr val="383C3C"/>
              </a:solidFill>
              <a:latin typeface="Montserrat" panose="00000500000000000000" pitchFamily="2" charset="0"/>
            </a:endParaRP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396240"/>
          </a:xfrm>
          <a:prstGeom prst="rect">
            <a:avLst/>
          </a:prstGeom>
          <a:noFill/>
        </p:spPr>
        <p:txBody>
          <a:bodyPr wrap="square" rtlCol="0">
            <a:spAutoFit/>
          </a:bodyPr>
          <a:lstStyle/>
          <a:p>
            <a:pPr algn="ctr"/>
            <a:r>
              <a:rPr lang="en-US" sz="2000" spc="1200">
                <a:solidFill>
                  <a:srgbClr val="383C3C"/>
                </a:solidFill>
                <a:latin typeface="Montserrat" charset="0"/>
                <a:ea typeface="Montserrat" charset="0"/>
                <a:cs typeface="Montserrat" charset="0"/>
              </a:rPr>
              <a:t>RESSOURCES HUMAINES DES SBMFC</a:t>
            </a:r>
          </a:p>
        </p:txBody>
      </p:sp>
      <p:sp>
        <p:nvSpPr>
          <p:cNvPr id="11" name="Shape 2906">
            <a:extLst>
              <a:ext uri="{FF2B5EF4-FFF2-40B4-BE49-F238E27FC236}">
                <a16:creationId xmlns:a16="http://schemas.microsoft.com/office/drawing/2014/main" id="{FF6A0800-3343-F240-A80C-E9313710F77B}"/>
              </a:ext>
            </a:extLst>
          </p:cNvPr>
          <p:cNvSpPr/>
          <p:nvPr>
            <p:custDataLst>
              <p:tags r:id="rId3"/>
            </p:custDataLst>
          </p:nvPr>
        </p:nvSpPr>
        <p:spPr>
          <a:xfrm>
            <a:off x="1463041" y="3520445"/>
            <a:ext cx="548639" cy="53989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7" name="TextBox 16">
            <a:extLst>
              <a:ext uri="{FF2B5EF4-FFF2-40B4-BE49-F238E27FC236}">
                <a16:creationId xmlns:a16="http://schemas.microsoft.com/office/drawing/2014/main" id="{8931BC40-06F5-374C-8E4E-18F4CBB361F1}"/>
              </a:ext>
            </a:extLst>
          </p:cNvPr>
          <p:cNvSpPr txBox="1"/>
          <p:nvPr>
            <p:custDataLst>
              <p:tags r:id="rId4"/>
            </p:custDataLst>
          </p:nvPr>
        </p:nvSpPr>
        <p:spPr>
          <a:xfrm>
            <a:off x="2487168" y="9828298"/>
            <a:ext cx="20720304" cy="1477328"/>
          </a:xfrm>
          <a:prstGeom prst="rect">
            <a:avLst/>
          </a:prstGeom>
          <a:noFill/>
        </p:spPr>
        <p:txBody>
          <a:bodyPr wrap="square" rtlCol="0">
            <a:spAutoFit/>
          </a:bodyPr>
          <a:lstStyle/>
          <a:p>
            <a:r>
              <a:rPr lang="fr-CA" sz="3000" spc="600" dirty="0">
                <a:solidFill>
                  <a:srgbClr val="383C3C"/>
                </a:solidFill>
                <a:latin typeface="Montserrat Light" panose="00000400000000000000" pitchFamily="2" charset="0"/>
                <a:ea typeface="Montserrat" charset="0"/>
                <a:cs typeface="Montserrat" charset="0"/>
              </a:rPr>
              <a:t>Les employés des SBMFC travaillant à l’extérieur du réseau des SBMFC qui ont besoin d’accéder à n’importe quelle application Office 365 (Outlook, MS Teams, etc.) devront utiliser l’AFM.</a:t>
            </a:r>
          </a:p>
        </p:txBody>
      </p:sp>
      <p:sp>
        <p:nvSpPr>
          <p:cNvPr id="21" name="TextBox 20">
            <a:extLst>
              <a:ext uri="{FF2B5EF4-FFF2-40B4-BE49-F238E27FC236}">
                <a16:creationId xmlns:a16="http://schemas.microsoft.com/office/drawing/2014/main" id="{8931BC40-06F5-374C-8E4E-18F4CBB361F1}"/>
              </a:ext>
            </a:extLst>
          </p:cNvPr>
          <p:cNvSpPr txBox="1"/>
          <p:nvPr>
            <p:custDataLst>
              <p:tags r:id="rId5"/>
            </p:custDataLst>
          </p:nvPr>
        </p:nvSpPr>
        <p:spPr>
          <a:xfrm>
            <a:off x="6024218" y="12420808"/>
            <a:ext cx="11699293" cy="615553"/>
          </a:xfrm>
          <a:prstGeom prst="rect">
            <a:avLst/>
          </a:prstGeom>
          <a:noFill/>
        </p:spPr>
        <p:txBody>
          <a:bodyPr wrap="none" rtlCol="0">
            <a:spAutoFit/>
          </a:bodyPr>
          <a:lstStyle/>
          <a:p>
            <a:r>
              <a:rPr lang="en-US" sz="3400" dirty="0">
                <a:hlinkClick r:id="rId13"/>
              </a:rPr>
              <a:t>Document : Inscription et utilisation de </a:t>
            </a:r>
            <a:r>
              <a:rPr lang="en-US" sz="3400" dirty="0" err="1">
                <a:hlinkClick r:id="rId13"/>
              </a:rPr>
              <a:t>l’AFM</a:t>
            </a:r>
            <a:r>
              <a:rPr lang="en-US" sz="3400" dirty="0">
                <a:hlinkClick r:id="rId13"/>
              </a:rPr>
              <a:t> (cfmws-sbmfc.com)</a:t>
            </a:r>
            <a:endParaRPr lang="en-US" sz="3400" spc="600" dirty="0">
              <a:solidFill>
                <a:srgbClr val="383C3C"/>
              </a:solidFill>
              <a:latin typeface="Montserrat" charset="0"/>
              <a:ea typeface="Montserrat" charset="0"/>
              <a:cs typeface="Montserrat" charset="0"/>
            </a:endParaRPr>
          </a:p>
        </p:txBody>
      </p:sp>
      <p:sp>
        <p:nvSpPr>
          <p:cNvPr id="2" name="Rectangle 1"/>
          <p:cNvSpPr/>
          <p:nvPr>
            <p:custDataLst>
              <p:tags r:id="rId6"/>
            </p:custDataLst>
          </p:nvPr>
        </p:nvSpPr>
        <p:spPr>
          <a:xfrm>
            <a:off x="2487168" y="4489471"/>
            <a:ext cx="19772705" cy="3785652"/>
          </a:xfrm>
          <a:prstGeom prst="rect">
            <a:avLst/>
          </a:prstGeom>
        </p:spPr>
        <p:txBody>
          <a:bodyPr wrap="square">
            <a:spAutoFit/>
          </a:bodyPr>
          <a:lstStyle/>
          <a:p>
            <a:r>
              <a:rPr lang="fr-CA" sz="3000" spc="600" dirty="0">
                <a:solidFill>
                  <a:srgbClr val="383C3C"/>
                </a:solidFill>
                <a:latin typeface="Montserrat Light" panose="00000400000000000000" pitchFamily="2" charset="0"/>
                <a:ea typeface="Montserrat" charset="0"/>
                <a:cs typeface="Montserrat" charset="0"/>
              </a:rPr>
              <a:t>L’AFM est une méthode d’authentification qui confirme votre identité en utilisant une combinaison de deux facteurs différents :</a:t>
            </a:r>
          </a:p>
          <a:p>
            <a:pPr marL="1371440" lvl="1" indent="-457200">
              <a:buFont typeface="Arial" panose="020B0604020202020204" pitchFamily="34" charset="0"/>
              <a:buChar char="•"/>
            </a:pPr>
            <a:r>
              <a:rPr lang="fr-CA" sz="3000" spc="600" dirty="0">
                <a:solidFill>
                  <a:srgbClr val="383C3C"/>
                </a:solidFill>
                <a:latin typeface="Montserrat Light" panose="00000400000000000000" pitchFamily="2" charset="0"/>
                <a:ea typeface="Montserrat" charset="0"/>
                <a:cs typeface="Montserrat" charset="0"/>
              </a:rPr>
              <a:t>quelque chose que vous savez (votre mot de passe);</a:t>
            </a:r>
          </a:p>
          <a:p>
            <a:pPr marL="1371440" lvl="1" indent="-457200">
              <a:buFont typeface="Arial" panose="020B0604020202020204" pitchFamily="34" charset="0"/>
              <a:buChar char="•"/>
            </a:pPr>
            <a:r>
              <a:rPr lang="fr-CA" sz="3000" spc="600" dirty="0">
                <a:solidFill>
                  <a:srgbClr val="383C3C"/>
                </a:solidFill>
                <a:latin typeface="Montserrat Light" panose="00000400000000000000" pitchFamily="2" charset="0"/>
                <a:ea typeface="Montserrat" charset="0"/>
                <a:cs typeface="Montserrat" charset="0"/>
              </a:rPr>
              <a:t>quelque chose que vous avez (votre téléphone).</a:t>
            </a:r>
          </a:p>
          <a:p>
            <a:pPr marL="457200" indent="-457200">
              <a:buFont typeface="Arial" panose="020B0604020202020204" pitchFamily="34" charset="0"/>
              <a:buChar char="•"/>
            </a:pPr>
            <a:endParaRPr lang="fr-CA" sz="3000" spc="600" dirty="0">
              <a:solidFill>
                <a:srgbClr val="383C3C"/>
              </a:solidFill>
              <a:latin typeface="Montserrat Light" panose="00000400000000000000" pitchFamily="2" charset="0"/>
              <a:ea typeface="Montserrat" charset="0"/>
              <a:cs typeface="Montserrat" charset="0"/>
            </a:endParaRPr>
          </a:p>
          <a:p>
            <a:r>
              <a:rPr lang="fr-CA" sz="3000" spc="600" dirty="0">
                <a:solidFill>
                  <a:srgbClr val="383C3C"/>
                </a:solidFill>
                <a:latin typeface="Montserrat Light" panose="00000400000000000000" pitchFamily="2" charset="0"/>
                <a:ea typeface="Montserrat" charset="0"/>
                <a:cs typeface="Montserrat" charset="0"/>
              </a:rPr>
              <a:t>L’AFM peut empêcher les pirates malveillants de se faire passer pour vous, car même s’ils ont votre mot de passe, ils n’ont probablement pas votre téléphone.   </a:t>
            </a:r>
          </a:p>
        </p:txBody>
      </p:sp>
      <p:sp>
        <p:nvSpPr>
          <p:cNvPr id="3" name="Rectangle 2"/>
          <p:cNvSpPr/>
          <p:nvPr>
            <p:custDataLst>
              <p:tags r:id="rId7"/>
            </p:custDataLst>
          </p:nvPr>
        </p:nvSpPr>
        <p:spPr>
          <a:xfrm>
            <a:off x="2487168" y="3520446"/>
            <a:ext cx="19610414" cy="615553"/>
          </a:xfrm>
          <a:prstGeom prst="rect">
            <a:avLst/>
          </a:prstGeom>
        </p:spPr>
        <p:txBody>
          <a:bodyPr wrap="square">
            <a:spAutoFit/>
          </a:bodyPr>
          <a:lstStyle/>
          <a:p>
            <a:r>
              <a:rPr lang="fr-CA" sz="3400" b="1" spc="600" dirty="0">
                <a:solidFill>
                  <a:srgbClr val="383C3C"/>
                </a:solidFill>
                <a:latin typeface="Montserrat Light" panose="00000400000000000000" pitchFamily="2" charset="0"/>
                <a:ea typeface="Montserrat" charset="0"/>
                <a:cs typeface="Montserrat" charset="0"/>
              </a:rPr>
              <a:t>Qu’est-ce</a:t>
            </a:r>
            <a:r>
              <a:rPr lang="fr-CA" sz="3400" spc="600" dirty="0">
                <a:solidFill>
                  <a:srgbClr val="383C3C"/>
                </a:solidFill>
                <a:latin typeface="Montserrat Light" panose="00000400000000000000" pitchFamily="2" charset="0"/>
                <a:ea typeface="Montserrat" charset="0"/>
                <a:cs typeface="Montserrat" charset="0"/>
              </a:rPr>
              <a:t> que l’authentification à facteurs multiples (AFM)?</a:t>
            </a:r>
          </a:p>
        </p:txBody>
      </p:sp>
      <p:sp>
        <p:nvSpPr>
          <p:cNvPr id="22" name="TextBox 21">
            <a:extLst>
              <a:ext uri="{FF2B5EF4-FFF2-40B4-BE49-F238E27FC236}">
                <a16:creationId xmlns:a16="http://schemas.microsoft.com/office/drawing/2014/main" id="{8931BC40-06F5-374C-8E4E-18F4CBB361F1}"/>
              </a:ext>
            </a:extLst>
          </p:cNvPr>
          <p:cNvSpPr txBox="1"/>
          <p:nvPr>
            <p:custDataLst>
              <p:tags r:id="rId8"/>
            </p:custDataLst>
          </p:nvPr>
        </p:nvSpPr>
        <p:spPr>
          <a:xfrm>
            <a:off x="2487168" y="11575514"/>
            <a:ext cx="20958048" cy="553998"/>
          </a:xfrm>
          <a:prstGeom prst="rect">
            <a:avLst/>
          </a:prstGeom>
          <a:noFill/>
        </p:spPr>
        <p:txBody>
          <a:bodyPr wrap="square" rtlCol="0">
            <a:spAutoFit/>
          </a:bodyPr>
          <a:lstStyle/>
          <a:p>
            <a:r>
              <a:rPr lang="fr-CA" sz="3000" spc="600" dirty="0">
                <a:solidFill>
                  <a:srgbClr val="383C3C"/>
                </a:solidFill>
                <a:latin typeface="Montserrat Light" panose="00000400000000000000" pitchFamily="2" charset="0"/>
                <a:ea typeface="Montserrat" charset="0"/>
                <a:cs typeface="Montserrat" charset="0"/>
              </a:rPr>
              <a:t>Cliquez sur le lien pour accéder aux instructions complètes concernant l’AFM.</a:t>
            </a:r>
          </a:p>
        </p:txBody>
      </p:sp>
      <p:sp>
        <p:nvSpPr>
          <p:cNvPr id="12" name="Rectangle 11"/>
          <p:cNvSpPr/>
          <p:nvPr>
            <p:custDataLst>
              <p:tags r:id="rId9"/>
            </p:custDataLst>
          </p:nvPr>
        </p:nvSpPr>
        <p:spPr>
          <a:xfrm>
            <a:off x="2487168" y="8830062"/>
            <a:ext cx="19744526" cy="615553"/>
          </a:xfrm>
          <a:prstGeom prst="rect">
            <a:avLst/>
          </a:prstGeom>
        </p:spPr>
        <p:txBody>
          <a:bodyPr wrap="square">
            <a:spAutoFit/>
          </a:bodyPr>
          <a:lstStyle/>
          <a:p>
            <a:r>
              <a:rPr lang="fr-CA" sz="3400" b="1" spc="600" dirty="0">
                <a:solidFill>
                  <a:srgbClr val="383C3C"/>
                </a:solidFill>
                <a:latin typeface="Montserrat Light" panose="00000400000000000000" pitchFamily="2" charset="0"/>
                <a:ea typeface="Montserrat" charset="0"/>
                <a:cs typeface="Montserrat" charset="0"/>
              </a:rPr>
              <a:t>Qui</a:t>
            </a:r>
            <a:r>
              <a:rPr lang="fr-CA" sz="3400" spc="600" dirty="0">
                <a:solidFill>
                  <a:srgbClr val="383C3C"/>
                </a:solidFill>
                <a:latin typeface="Montserrat Light" panose="00000400000000000000" pitchFamily="2" charset="0"/>
                <a:ea typeface="Montserrat" charset="0"/>
                <a:cs typeface="Montserrat" charset="0"/>
              </a:rPr>
              <a:t> doit utiliser l’AFM?</a:t>
            </a:r>
          </a:p>
        </p:txBody>
      </p:sp>
      <p:sp>
        <p:nvSpPr>
          <p:cNvPr id="13" name="Shape 2906">
            <a:extLst>
              <a:ext uri="{FF2B5EF4-FFF2-40B4-BE49-F238E27FC236}">
                <a16:creationId xmlns:a16="http://schemas.microsoft.com/office/drawing/2014/main" id="{FF6A0800-3343-F240-A80C-E9313710F77B}"/>
              </a:ext>
            </a:extLst>
          </p:cNvPr>
          <p:cNvSpPr/>
          <p:nvPr>
            <p:custDataLst>
              <p:tags r:id="rId10"/>
            </p:custDataLst>
          </p:nvPr>
        </p:nvSpPr>
        <p:spPr>
          <a:xfrm>
            <a:off x="1615441" y="8830062"/>
            <a:ext cx="548639" cy="52411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Tree>
    <p:extLst>
      <p:ext uri="{BB962C8B-B14F-4D97-AF65-F5344CB8AC3E}">
        <p14:creationId xmlns:p14="http://schemas.microsoft.com/office/powerpoint/2010/main" val="352610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0" y="1564262"/>
            <a:ext cx="24377650" cy="1107996"/>
          </a:xfrm>
          <a:prstGeom prst="rect">
            <a:avLst/>
          </a:prstGeom>
          <a:noFill/>
        </p:spPr>
        <p:txBody>
          <a:bodyPr wrap="square" rtlCol="0">
            <a:spAutoFit/>
          </a:bodyPr>
          <a:lstStyle/>
          <a:p>
            <a:pPr algn="ctr"/>
            <a:r>
              <a:rPr lang="fr-CA" sz="6600" b="1" spc="600" dirty="0">
                <a:solidFill>
                  <a:srgbClr val="383C3C"/>
                </a:solidFill>
                <a:latin typeface="Montserrat" panose="00000500000000000000" pitchFamily="2" charset="0"/>
              </a:rPr>
              <a:t>AUTHENTIFICATION À FACTEURS MULTIPLES</a:t>
            </a:r>
            <a:endParaRPr lang="en-US" sz="6600" b="1" spc="600" dirty="0">
              <a:solidFill>
                <a:srgbClr val="383C3C"/>
              </a:solidFill>
              <a:latin typeface="Montserrat" panose="00000500000000000000" pitchFamily="2" charset="0"/>
            </a:endParaRP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396240"/>
          </a:xfrm>
          <a:prstGeom prst="rect">
            <a:avLst/>
          </a:prstGeom>
          <a:noFill/>
        </p:spPr>
        <p:txBody>
          <a:bodyPr wrap="square" rtlCol="0">
            <a:spAutoFit/>
          </a:bodyPr>
          <a:lstStyle/>
          <a:p>
            <a:pPr algn="ctr"/>
            <a:r>
              <a:rPr lang="fr-CA" sz="2000" spc="1200" dirty="0">
                <a:solidFill>
                  <a:srgbClr val="383C3C"/>
                </a:solidFill>
                <a:latin typeface="Montserrat" charset="0"/>
                <a:ea typeface="Montserrat" charset="0"/>
                <a:cs typeface="Montserrat" charset="0"/>
              </a:rPr>
              <a:t>RESSOURCES HUMAINES DES SBMFC</a:t>
            </a:r>
          </a:p>
        </p:txBody>
      </p:sp>
      <p:sp>
        <p:nvSpPr>
          <p:cNvPr id="17" name="TextBox 16">
            <a:extLst>
              <a:ext uri="{FF2B5EF4-FFF2-40B4-BE49-F238E27FC236}">
                <a16:creationId xmlns:a16="http://schemas.microsoft.com/office/drawing/2014/main" id="{8931BC40-06F5-374C-8E4E-18F4CBB361F1}"/>
              </a:ext>
            </a:extLst>
          </p:cNvPr>
          <p:cNvSpPr txBox="1"/>
          <p:nvPr>
            <p:custDataLst>
              <p:tags r:id="rId3"/>
            </p:custDataLst>
          </p:nvPr>
        </p:nvSpPr>
        <p:spPr>
          <a:xfrm>
            <a:off x="2499744" y="11344923"/>
            <a:ext cx="4974772" cy="553998"/>
          </a:xfrm>
          <a:prstGeom prst="rect">
            <a:avLst/>
          </a:prstGeom>
          <a:noFill/>
        </p:spPr>
        <p:txBody>
          <a:bodyPr wrap="square" rtlCol="0">
            <a:spAutoFit/>
          </a:bodyPr>
          <a:lstStyle/>
          <a:p>
            <a:r>
              <a:rPr lang="fr-CA" sz="3000" b="1" spc="600" dirty="0">
                <a:solidFill>
                  <a:srgbClr val="383C3C"/>
                </a:solidFill>
                <a:latin typeface="Montserrat Light" panose="00000400000000000000" pitchFamily="2" charset="0"/>
                <a:ea typeface="Montserrat" charset="0"/>
                <a:cs typeface="Montserrat" charset="0"/>
              </a:rPr>
              <a:t>Besoin d’aide?</a:t>
            </a:r>
          </a:p>
        </p:txBody>
      </p:sp>
      <p:sp>
        <p:nvSpPr>
          <p:cNvPr id="2" name="Rectangle 1"/>
          <p:cNvSpPr/>
          <p:nvPr>
            <p:custDataLst>
              <p:tags r:id="rId4"/>
            </p:custDataLst>
          </p:nvPr>
        </p:nvSpPr>
        <p:spPr>
          <a:xfrm>
            <a:off x="1572768" y="3135148"/>
            <a:ext cx="21547715" cy="1938992"/>
          </a:xfrm>
          <a:prstGeom prst="rect">
            <a:avLst/>
          </a:prstGeom>
        </p:spPr>
        <p:txBody>
          <a:bodyPr wrap="square">
            <a:spAutoFit/>
          </a:bodyPr>
          <a:lstStyle/>
          <a:p>
            <a:r>
              <a:rPr lang="fr-CA" sz="3000" spc="600" dirty="0">
                <a:solidFill>
                  <a:srgbClr val="383C3C"/>
                </a:solidFill>
                <a:latin typeface="Montserrat Light" panose="00000400000000000000" pitchFamily="2" charset="0"/>
                <a:ea typeface="Montserrat" charset="0"/>
                <a:cs typeface="Montserrat" charset="0"/>
              </a:rPr>
              <a:t>Selon les circonstances, il se pourrait qu’on ne crée pas d’adresse courriel dans le répertoire actif de l’organisation pour un employé donné. Dans ce cas, celui-ci devra authentifier l’adresse courriel qu’il utilise aux fins du travail (Outlook, MS Teams, etc.).</a:t>
            </a:r>
          </a:p>
        </p:txBody>
      </p:sp>
      <p:sp>
        <p:nvSpPr>
          <p:cNvPr id="22" name="TextBox 21">
            <a:extLst>
              <a:ext uri="{FF2B5EF4-FFF2-40B4-BE49-F238E27FC236}">
                <a16:creationId xmlns:a16="http://schemas.microsoft.com/office/drawing/2014/main" id="{8931BC40-06F5-374C-8E4E-18F4CBB361F1}"/>
              </a:ext>
            </a:extLst>
          </p:cNvPr>
          <p:cNvSpPr txBox="1"/>
          <p:nvPr>
            <p:custDataLst>
              <p:tags r:id="rId5"/>
            </p:custDataLst>
          </p:nvPr>
        </p:nvSpPr>
        <p:spPr>
          <a:xfrm>
            <a:off x="2859578" y="11929698"/>
            <a:ext cx="19435157" cy="1477328"/>
          </a:xfrm>
          <a:prstGeom prst="rect">
            <a:avLst/>
          </a:prstGeom>
          <a:noFill/>
        </p:spPr>
        <p:txBody>
          <a:bodyPr wrap="square" rtlCol="0">
            <a:spAutoFit/>
          </a:bodyPr>
          <a:lstStyle/>
          <a:p>
            <a:r>
              <a:rPr lang="fr-CA" sz="3000" spc="600" dirty="0">
                <a:solidFill>
                  <a:srgbClr val="383C3C"/>
                </a:solidFill>
                <a:latin typeface="Montserrat Light" panose="00000400000000000000" pitchFamily="2" charset="0"/>
                <a:ea typeface="Montserrat" charset="0"/>
                <a:cs typeface="Montserrat" charset="0"/>
              </a:rPr>
              <a:t>Veuillez soumettre une </a:t>
            </a:r>
            <a:r>
              <a:rPr lang="fr-CA" sz="3000" u="sng" spc="600" dirty="0">
                <a:solidFill>
                  <a:srgbClr val="0070C0"/>
                </a:solidFill>
                <a:latin typeface="Montserrat Light" panose="00000400000000000000" pitchFamily="2" charset="0"/>
                <a:ea typeface="Montserrat" charset="0"/>
                <a:cs typeface="Montserrat" charset="0"/>
                <a:hlinkClick r:id="rId9"/>
              </a:rPr>
              <a:t>demande de soutien</a:t>
            </a:r>
            <a:r>
              <a:rPr lang="fr-CA" sz="3000" spc="600" dirty="0">
                <a:solidFill>
                  <a:srgbClr val="0070C0"/>
                </a:solidFill>
                <a:latin typeface="Montserrat Light" panose="00000400000000000000" pitchFamily="2" charset="0"/>
                <a:ea typeface="Montserrat" charset="0"/>
                <a:cs typeface="Montserrat" charset="0"/>
              </a:rPr>
              <a:t> </a:t>
            </a:r>
            <a:r>
              <a:rPr lang="fr-CA" sz="3000" spc="600" dirty="0">
                <a:solidFill>
                  <a:srgbClr val="383C3C"/>
                </a:solidFill>
                <a:latin typeface="Montserrat Light" panose="00000400000000000000" pitchFamily="2" charset="0"/>
                <a:ea typeface="Montserrat" charset="0"/>
                <a:cs typeface="Montserrat" charset="0"/>
              </a:rPr>
              <a:t>si vous ne pouvez pas accéder à MONTALENT ou à CORE, ou si vous n’avez pas reçu le courriel « d’invitation de Microsoft ».</a:t>
            </a:r>
          </a:p>
        </p:txBody>
      </p:sp>
      <p:sp>
        <p:nvSpPr>
          <p:cNvPr id="12" name="Rectangle 11"/>
          <p:cNvSpPr/>
          <p:nvPr>
            <p:custDataLst>
              <p:tags r:id="rId6"/>
            </p:custDataLst>
          </p:nvPr>
        </p:nvSpPr>
        <p:spPr>
          <a:xfrm>
            <a:off x="2343679" y="5319126"/>
            <a:ext cx="20558978" cy="5632311"/>
          </a:xfrm>
          <a:prstGeom prst="rect">
            <a:avLst/>
          </a:prstGeom>
        </p:spPr>
        <p:txBody>
          <a:bodyPr wrap="square">
            <a:spAutoFit/>
          </a:bodyPr>
          <a:lstStyle/>
          <a:p>
            <a:r>
              <a:rPr lang="fr-CA" sz="3000" spc="600" dirty="0">
                <a:solidFill>
                  <a:srgbClr val="383C3C"/>
                </a:solidFill>
                <a:latin typeface="Montserrat Light" panose="00000400000000000000" pitchFamily="2" charset="0"/>
                <a:ea typeface="Montserrat" charset="0"/>
                <a:cs typeface="Montserrat" charset="0"/>
              </a:rPr>
              <a:t>Étapes à suivre pour faire authentifier votre adresse courriel :</a:t>
            </a:r>
          </a:p>
          <a:p>
            <a:endParaRPr lang="fr-CA" sz="3000" spc="600" dirty="0">
              <a:solidFill>
                <a:srgbClr val="383C3C"/>
              </a:solidFill>
              <a:latin typeface="Montserrat Light" panose="00000400000000000000" pitchFamily="2" charset="0"/>
              <a:ea typeface="Montserrat" charset="0"/>
              <a:cs typeface="Montserrat" charset="0"/>
            </a:endParaRPr>
          </a:p>
          <a:p>
            <a:r>
              <a:rPr lang="fr-CA" sz="3000" b="1" spc="600" dirty="0">
                <a:solidFill>
                  <a:srgbClr val="383C3C"/>
                </a:solidFill>
                <a:latin typeface="Montserrat Light" panose="00000400000000000000" pitchFamily="2" charset="0"/>
                <a:ea typeface="Montserrat" charset="0"/>
                <a:cs typeface="Montserrat" charset="0"/>
              </a:rPr>
              <a:t>Étape 1 : </a:t>
            </a:r>
            <a:r>
              <a:rPr lang="fr-CA" sz="3000" spc="600" dirty="0">
                <a:solidFill>
                  <a:srgbClr val="383C3C"/>
                </a:solidFill>
                <a:latin typeface="Montserrat Light" panose="00000400000000000000" pitchFamily="2" charset="0"/>
                <a:ea typeface="Montserrat" charset="0"/>
                <a:cs typeface="Montserrat" charset="0"/>
              </a:rPr>
              <a:t>Vous devriez avoir reçu un courriel « d’invitation de Microsoft » au nom des SBMFC dans votre boîte de réception.</a:t>
            </a:r>
          </a:p>
          <a:p>
            <a:endParaRPr lang="fr-CA" sz="3000" spc="600" dirty="0">
              <a:solidFill>
                <a:srgbClr val="383C3C"/>
              </a:solidFill>
              <a:latin typeface="Montserrat Light" panose="00000400000000000000" pitchFamily="2" charset="0"/>
              <a:ea typeface="Montserrat" charset="0"/>
              <a:cs typeface="Montserrat" charset="0"/>
            </a:endParaRPr>
          </a:p>
          <a:p>
            <a:r>
              <a:rPr lang="fr-CA" sz="3000" b="1" spc="600" dirty="0">
                <a:solidFill>
                  <a:srgbClr val="383C3C"/>
                </a:solidFill>
                <a:latin typeface="Montserrat Light" panose="00000400000000000000" pitchFamily="2" charset="0"/>
                <a:ea typeface="Montserrat" charset="0"/>
                <a:cs typeface="Montserrat" charset="0"/>
              </a:rPr>
              <a:t>Étape 2 : </a:t>
            </a:r>
            <a:r>
              <a:rPr lang="fr-CA" sz="3000" spc="600" dirty="0">
                <a:solidFill>
                  <a:srgbClr val="383C3C"/>
                </a:solidFill>
                <a:latin typeface="Montserrat Light" panose="00000400000000000000" pitchFamily="2" charset="0"/>
                <a:ea typeface="Montserrat" charset="0"/>
                <a:cs typeface="Montserrat" charset="0"/>
              </a:rPr>
              <a:t>Cliquez sur « </a:t>
            </a:r>
            <a:r>
              <a:rPr lang="fr-CA" sz="3000" b="1" spc="600" dirty="0">
                <a:solidFill>
                  <a:srgbClr val="383C3C"/>
                </a:solidFill>
                <a:latin typeface="Montserrat Light" panose="00000400000000000000" pitchFamily="2" charset="0"/>
                <a:ea typeface="Montserrat" charset="0"/>
                <a:cs typeface="Montserrat" charset="0"/>
              </a:rPr>
              <a:t>Accepter l’invitation</a:t>
            </a:r>
            <a:r>
              <a:rPr lang="fr-CA" sz="3000" spc="600" dirty="0">
                <a:solidFill>
                  <a:srgbClr val="383C3C"/>
                </a:solidFill>
                <a:latin typeface="Montserrat Light" panose="00000400000000000000" pitchFamily="2" charset="0"/>
                <a:ea typeface="Montserrat" charset="0"/>
                <a:cs typeface="Montserrat" charset="0"/>
              </a:rPr>
              <a:t> ».</a:t>
            </a:r>
          </a:p>
          <a:p>
            <a:endParaRPr lang="fr-CA" sz="3000" spc="600" dirty="0">
              <a:solidFill>
                <a:srgbClr val="383C3C"/>
              </a:solidFill>
              <a:latin typeface="Montserrat Light" panose="00000400000000000000" pitchFamily="2" charset="0"/>
              <a:ea typeface="Montserrat" charset="0"/>
              <a:cs typeface="Montserrat" charset="0"/>
            </a:endParaRPr>
          </a:p>
          <a:p>
            <a:r>
              <a:rPr lang="fr-CA" sz="3000" b="1" spc="600" dirty="0">
                <a:solidFill>
                  <a:srgbClr val="383C3C"/>
                </a:solidFill>
                <a:latin typeface="Montserrat Light" panose="00000400000000000000" pitchFamily="2" charset="0"/>
                <a:ea typeface="Montserrat" charset="0"/>
                <a:cs typeface="Montserrat" charset="0"/>
              </a:rPr>
              <a:t>Étape 3 : </a:t>
            </a:r>
            <a:r>
              <a:rPr lang="fr-CA" sz="3000" spc="600" dirty="0">
                <a:solidFill>
                  <a:srgbClr val="383C3C"/>
                </a:solidFill>
                <a:latin typeface="Montserrat Light" panose="00000400000000000000" pitchFamily="2" charset="0"/>
                <a:ea typeface="Montserrat" charset="0"/>
                <a:cs typeface="Montserrat" charset="0"/>
              </a:rPr>
              <a:t>Inscrivez votre adresse courriel et votre mot de passe (utilisez le mot de passe associé à l’adresse courriel à laquelle cette communication a été envoyée).</a:t>
            </a:r>
          </a:p>
          <a:p>
            <a:endParaRPr lang="fr-CA" sz="3000" spc="600" dirty="0">
              <a:solidFill>
                <a:srgbClr val="383C3C"/>
              </a:solidFill>
              <a:latin typeface="Montserrat Light" panose="00000400000000000000" pitchFamily="2" charset="0"/>
              <a:ea typeface="Montserrat" charset="0"/>
              <a:cs typeface="Montserrat" charset="0"/>
            </a:endParaRPr>
          </a:p>
          <a:p>
            <a:r>
              <a:rPr lang="fr-CA" sz="3000" b="1" spc="600" dirty="0">
                <a:solidFill>
                  <a:srgbClr val="383C3C"/>
                </a:solidFill>
                <a:latin typeface="Montserrat Light" panose="00000400000000000000" pitchFamily="2" charset="0"/>
                <a:ea typeface="Montserrat" charset="0"/>
                <a:cs typeface="Montserrat" charset="0"/>
              </a:rPr>
              <a:t>Étape 4 : </a:t>
            </a:r>
            <a:r>
              <a:rPr lang="fr-CA" sz="3000" spc="600" dirty="0">
                <a:solidFill>
                  <a:srgbClr val="383C3C"/>
                </a:solidFill>
                <a:latin typeface="Montserrat Light" panose="00000400000000000000" pitchFamily="2" charset="0"/>
                <a:ea typeface="Montserrat" charset="0"/>
                <a:cs typeface="Montserrat" charset="0"/>
              </a:rPr>
              <a:t>Vous pouvez maintenant accéder à MONTALENT et à CORE</a:t>
            </a:r>
          </a:p>
        </p:txBody>
      </p:sp>
    </p:spTree>
    <p:extLst>
      <p:ext uri="{BB962C8B-B14F-4D97-AF65-F5344CB8AC3E}">
        <p14:creationId xmlns:p14="http://schemas.microsoft.com/office/powerpoint/2010/main" val="423587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1517515" y="1743556"/>
            <a:ext cx="21498128" cy="2123658"/>
          </a:xfrm>
          <a:prstGeom prst="rect">
            <a:avLst/>
          </a:prstGeom>
          <a:noFill/>
        </p:spPr>
        <p:txBody>
          <a:bodyPr wrap="square" rtlCol="0">
            <a:spAutoFit/>
          </a:bodyPr>
          <a:lstStyle/>
          <a:p>
            <a:pPr algn="ctr"/>
            <a:r>
              <a:rPr lang="fr-CA" sz="6600" b="1" spc="600" dirty="0">
                <a:solidFill>
                  <a:srgbClr val="383C3C"/>
                </a:solidFill>
                <a:latin typeface="Montserrat" pitchFamily="2" charset="77"/>
              </a:rPr>
              <a:t>Authentifier votre adresse de courriel améliore votre expérience d’intégration</a:t>
            </a:r>
          </a:p>
        </p:txBody>
      </p:sp>
      <p:sp>
        <p:nvSpPr>
          <p:cNvPr id="6" name="TextBox 5">
            <a:extLst>
              <a:ext uri="{FF2B5EF4-FFF2-40B4-BE49-F238E27FC236}">
                <a16:creationId xmlns:a16="http://schemas.microsoft.com/office/drawing/2014/main" id="{BF3FDC46-6476-624C-B54B-E300E1B489B9}"/>
              </a:ext>
            </a:extLst>
          </p:cNvPr>
          <p:cNvSpPr txBox="1"/>
          <p:nvPr/>
        </p:nvSpPr>
        <p:spPr>
          <a:xfrm>
            <a:off x="-19455" y="931412"/>
            <a:ext cx="24377650" cy="400110"/>
          </a:xfrm>
          <a:prstGeom prst="rect">
            <a:avLst/>
          </a:prstGeom>
          <a:noFill/>
        </p:spPr>
        <p:txBody>
          <a:bodyPr wrap="square" rtlCol="0">
            <a:spAutoFit/>
          </a:bodyPr>
          <a:lstStyle/>
          <a:p>
            <a:pPr algn="ctr"/>
            <a:r>
              <a:rPr lang="fr-CA" sz="2000" spc="1200" dirty="0">
                <a:solidFill>
                  <a:srgbClr val="383C3C"/>
                </a:solidFill>
                <a:latin typeface="Montserrat" charset="0"/>
                <a:ea typeface="Montserrat" charset="0"/>
                <a:cs typeface="Montserrat" charset="0"/>
              </a:rPr>
              <a:t>RESSOURCES HUMAINES DES SBMFC</a:t>
            </a:r>
          </a:p>
        </p:txBody>
      </p:sp>
      <p:sp>
        <p:nvSpPr>
          <p:cNvPr id="2" name="Rectangle 1"/>
          <p:cNvSpPr/>
          <p:nvPr/>
        </p:nvSpPr>
        <p:spPr>
          <a:xfrm>
            <a:off x="2684834" y="4484434"/>
            <a:ext cx="18930026" cy="7478970"/>
          </a:xfrm>
          <a:prstGeom prst="rect">
            <a:avLst/>
          </a:prstGeom>
        </p:spPr>
        <p:txBody>
          <a:bodyPr wrap="square">
            <a:spAutoFit/>
          </a:bodyPr>
          <a:lstStyle/>
          <a:p>
            <a:r>
              <a:rPr lang="fr-CA" sz="3200" spc="600" dirty="0">
                <a:solidFill>
                  <a:srgbClr val="383C3C"/>
                </a:solidFill>
                <a:latin typeface="Montserrat Light" panose="00000400000000000000" pitchFamily="2" charset="0"/>
                <a:ea typeface="Montserrat" charset="0"/>
                <a:cs typeface="Montserrat" charset="0"/>
              </a:rPr>
              <a:t>Authentifier votre adresse courriel vous donne accès à ce qui suit :</a:t>
            </a:r>
          </a:p>
          <a:p>
            <a:endParaRPr lang="fr-CA" sz="3200" spc="600" dirty="0">
              <a:solidFill>
                <a:srgbClr val="383C3C"/>
              </a:solidFill>
              <a:latin typeface="Montserrat Light" panose="00000400000000000000" pitchFamily="2" charset="0"/>
              <a:ea typeface="Montserrat" charset="0"/>
              <a:cs typeface="Montserrat" charset="0"/>
            </a:endParaRPr>
          </a:p>
          <a:p>
            <a:pPr marL="514350" indent="-514350">
              <a:buAutoNum type="arabicPeriod"/>
            </a:pPr>
            <a:r>
              <a:rPr lang="fr-CA" sz="3200" b="1" spc="600" dirty="0">
                <a:solidFill>
                  <a:srgbClr val="383C3C"/>
                </a:solidFill>
                <a:latin typeface="Montserrat Light" panose="00000400000000000000" pitchFamily="2" charset="0"/>
                <a:ea typeface="Montserrat" charset="0"/>
                <a:cs typeface="Montserrat" charset="0"/>
              </a:rPr>
              <a:t>CORE </a:t>
            </a:r>
            <a:r>
              <a:rPr lang="fr-CA" sz="3200" spc="600" dirty="0">
                <a:solidFill>
                  <a:srgbClr val="383C3C"/>
                </a:solidFill>
                <a:latin typeface="Montserrat Light" panose="00000400000000000000" pitchFamily="2" charset="0"/>
                <a:ea typeface="Montserrat" charset="0"/>
                <a:cs typeface="Montserrat" charset="0"/>
              </a:rPr>
              <a:t>: C’est le site Web interne de notre personnel. Vous y trouverez de l’information utile sur des sujets comme la paie et les avantages sociaux, des mises à jour organisationnelles importantes, etc.</a:t>
            </a:r>
          </a:p>
          <a:p>
            <a:pPr marL="514350" indent="-514350">
              <a:buAutoNum type="arabicPeriod"/>
            </a:pPr>
            <a:endParaRPr lang="fr-CA" sz="3200" spc="600" dirty="0">
              <a:solidFill>
                <a:srgbClr val="383C3C"/>
              </a:solidFill>
              <a:latin typeface="Montserrat Light" panose="00000400000000000000" pitchFamily="2" charset="0"/>
              <a:ea typeface="Montserrat" charset="0"/>
              <a:cs typeface="Montserrat" charset="0"/>
            </a:endParaRPr>
          </a:p>
          <a:p>
            <a:r>
              <a:rPr lang="fr-CA" sz="3200" spc="600" dirty="0">
                <a:solidFill>
                  <a:srgbClr val="383C3C"/>
                </a:solidFill>
                <a:latin typeface="Montserrat Light" panose="00000400000000000000" pitchFamily="2" charset="0"/>
                <a:ea typeface="Montserrat" charset="0"/>
                <a:cs typeface="Montserrat" charset="0"/>
              </a:rPr>
              <a:t>2. MON</a:t>
            </a:r>
            <a:r>
              <a:rPr lang="fr-CA" sz="3200" b="1" spc="600" dirty="0">
                <a:solidFill>
                  <a:srgbClr val="383C3C"/>
                </a:solidFill>
                <a:latin typeface="Montserrat Light" panose="00000400000000000000" pitchFamily="2" charset="0"/>
                <a:ea typeface="Montserrat" charset="0"/>
                <a:cs typeface="Montserrat" charset="0"/>
              </a:rPr>
              <a:t>TALENT</a:t>
            </a:r>
            <a:r>
              <a:rPr lang="fr-CA" sz="3200" spc="600" dirty="0">
                <a:solidFill>
                  <a:srgbClr val="383C3C"/>
                </a:solidFill>
                <a:latin typeface="Montserrat Light" panose="00000400000000000000" pitchFamily="2" charset="0"/>
                <a:ea typeface="Montserrat" charset="0"/>
                <a:cs typeface="Montserrat" charset="0"/>
              </a:rPr>
              <a:t> : Vous devez suivre des formations générales obligatoires pour vous aider à exécuter vos activités en toute sécurité et en conformité des exigences législatives ainsi que des politiques et lignes directrices de l’organisation.</a:t>
            </a:r>
          </a:p>
          <a:p>
            <a:pPr marL="1371600" indent="63500">
              <a:buFont typeface="+mj-lt"/>
              <a:buAutoNum type="romanLcPeriod"/>
            </a:pPr>
            <a:endParaRPr lang="fr-CA" sz="3200" spc="600" dirty="0">
              <a:solidFill>
                <a:srgbClr val="383C3C"/>
              </a:solidFill>
              <a:latin typeface="Montserrat Light" panose="00000400000000000000" pitchFamily="2" charset="0"/>
              <a:ea typeface="Montserrat" charset="0"/>
              <a:cs typeface="Montserrat" charset="0"/>
            </a:endParaRPr>
          </a:p>
          <a:p>
            <a:pPr marL="1371600" indent="63500">
              <a:buFont typeface="+mj-lt"/>
              <a:buAutoNum type="romanLcPeriod"/>
            </a:pPr>
            <a:r>
              <a:rPr lang="fr-CA" sz="3200" b="1" spc="600" dirty="0">
                <a:solidFill>
                  <a:srgbClr val="383C3C"/>
                </a:solidFill>
                <a:latin typeface="Montserrat Light" panose="00000400000000000000" pitchFamily="2" charset="0"/>
                <a:ea typeface="Montserrat" charset="0"/>
                <a:cs typeface="Montserrat" charset="0"/>
              </a:rPr>
              <a:t> </a:t>
            </a:r>
            <a:r>
              <a:rPr lang="fr-CA" sz="3200" spc="600" dirty="0">
                <a:solidFill>
                  <a:srgbClr val="383C3C"/>
                </a:solidFill>
                <a:latin typeface="Montserrat Light" panose="00000400000000000000" pitchFamily="2" charset="0"/>
                <a:ea typeface="Montserrat" charset="0"/>
                <a:cs typeface="Montserrat" charset="0"/>
              </a:rPr>
              <a:t>MON</a:t>
            </a:r>
            <a:r>
              <a:rPr lang="fr-CA" sz="3200" b="1" spc="600" dirty="0">
                <a:solidFill>
                  <a:srgbClr val="383C3C"/>
                </a:solidFill>
                <a:latin typeface="Montserrat Light" panose="00000400000000000000" pitchFamily="2" charset="0"/>
                <a:ea typeface="Montserrat" charset="0"/>
                <a:cs typeface="Montserrat" charset="0"/>
              </a:rPr>
              <a:t>TALENT</a:t>
            </a:r>
            <a:r>
              <a:rPr lang="fr-CA" sz="3200" spc="600" dirty="0">
                <a:solidFill>
                  <a:srgbClr val="383C3C"/>
                </a:solidFill>
                <a:latin typeface="Montserrat Light" panose="00000400000000000000" pitchFamily="2" charset="0"/>
                <a:ea typeface="Montserrat" charset="0"/>
                <a:cs typeface="Montserrat" charset="0"/>
              </a:rPr>
              <a:t> vous offre une vaste sélection de formations à l’appui de votre rôle actuel et de votre perfectionnement professionnel.</a:t>
            </a:r>
          </a:p>
        </p:txBody>
      </p:sp>
    </p:spTree>
    <p:extLst>
      <p:ext uri="{BB962C8B-B14F-4D97-AF65-F5344CB8AC3E}">
        <p14:creationId xmlns:p14="http://schemas.microsoft.com/office/powerpoint/2010/main" val="4078819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2499744" y="1564262"/>
            <a:ext cx="19378160"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RÉGIME D’ÉPARGNE COLLECTIF</a:t>
            </a: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8" name="Shape 2906">
            <a:extLst>
              <a:ext uri="{FF2B5EF4-FFF2-40B4-BE49-F238E27FC236}">
                <a16:creationId xmlns:a16="http://schemas.microsoft.com/office/drawing/2014/main" id="{38C9CB04-2009-AF49-825D-78E36026D99E}"/>
              </a:ext>
            </a:extLst>
          </p:cNvPr>
          <p:cNvSpPr/>
          <p:nvPr>
            <p:custDataLst>
              <p:tags r:id="rId3"/>
            </p:custDataLst>
          </p:nvPr>
        </p:nvSpPr>
        <p:spPr>
          <a:xfrm>
            <a:off x="3705553" y="502435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Shape 2906">
            <a:extLst>
              <a:ext uri="{FF2B5EF4-FFF2-40B4-BE49-F238E27FC236}">
                <a16:creationId xmlns:a16="http://schemas.microsoft.com/office/drawing/2014/main" id="{38C9CB04-2009-AF49-825D-78E36026D99E}"/>
              </a:ext>
            </a:extLst>
          </p:cNvPr>
          <p:cNvSpPr/>
          <p:nvPr>
            <p:custDataLst>
              <p:tags r:id="rId4"/>
            </p:custDataLst>
          </p:nvPr>
        </p:nvSpPr>
        <p:spPr>
          <a:xfrm>
            <a:off x="3682107" y="4104696"/>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38C9CB04-2009-AF49-825D-78E36026D99E}"/>
              </a:ext>
            </a:extLst>
          </p:cNvPr>
          <p:cNvSpPr/>
          <p:nvPr>
            <p:custDataLst>
              <p:tags r:id="rId5"/>
            </p:custDataLst>
          </p:nvPr>
        </p:nvSpPr>
        <p:spPr>
          <a:xfrm>
            <a:off x="3705553" y="5925136"/>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6" name="TextBox 15">
            <a:extLst>
              <a:ext uri="{FF2B5EF4-FFF2-40B4-BE49-F238E27FC236}">
                <a16:creationId xmlns:a16="http://schemas.microsoft.com/office/drawing/2014/main" id="{0340B178-5D31-444D-A8FA-E71280710E27}"/>
              </a:ext>
            </a:extLst>
          </p:cNvPr>
          <p:cNvSpPr txBox="1"/>
          <p:nvPr>
            <p:custDataLst>
              <p:tags r:id="rId6"/>
            </p:custDataLst>
          </p:nvPr>
        </p:nvSpPr>
        <p:spPr>
          <a:xfrm>
            <a:off x="6550854" y="7317861"/>
            <a:ext cx="10328707" cy="646331"/>
          </a:xfrm>
          <a:prstGeom prst="rect">
            <a:avLst/>
          </a:prstGeom>
          <a:noFill/>
        </p:spPr>
        <p:txBody>
          <a:bodyPr wrap="square" rtlCol="0">
            <a:spAutoFit/>
          </a:bodyPr>
          <a:lstStyle/>
          <a:p>
            <a:pPr algn="l" rtl="0"/>
            <a:r>
              <a:rPr lang="fr-ca" sz="3600" b="1" i="0" u="none" spc="600" baseline="0">
                <a:solidFill>
                  <a:srgbClr val="383C3C"/>
                </a:solidFill>
                <a:latin typeface="Montserrat" charset="0"/>
                <a:ea typeface="Montserrat" charset="0"/>
                <a:cs typeface="Montserrat" charset="0"/>
              </a:rPr>
              <a:t>Avantages de l’adhésion</a:t>
            </a:r>
          </a:p>
        </p:txBody>
      </p:sp>
      <p:sp>
        <p:nvSpPr>
          <p:cNvPr id="17" name="TextBox 16">
            <a:extLst>
              <a:ext uri="{FF2B5EF4-FFF2-40B4-BE49-F238E27FC236}">
                <a16:creationId xmlns:a16="http://schemas.microsoft.com/office/drawing/2014/main" id="{0340B178-5D31-444D-A8FA-E71280710E27}"/>
              </a:ext>
            </a:extLst>
          </p:cNvPr>
          <p:cNvSpPr txBox="1"/>
          <p:nvPr>
            <p:custDataLst>
              <p:tags r:id="rId7"/>
            </p:custDataLst>
          </p:nvPr>
        </p:nvSpPr>
        <p:spPr>
          <a:xfrm>
            <a:off x="4723724" y="10737282"/>
            <a:ext cx="13467148" cy="1200329"/>
          </a:xfrm>
          <a:prstGeom prst="rect">
            <a:avLst/>
          </a:prstGeom>
          <a:noFill/>
        </p:spPr>
        <p:txBody>
          <a:bodyPr wrap="square" rtlCol="0">
            <a:spAutoFit/>
          </a:bodyPr>
          <a:lstStyle/>
          <a:p>
            <a:pPr algn="ctr" rtl="0"/>
            <a:r>
              <a:rPr lang="fr-ca" sz="3600" b="0" i="0" u="none" spc="600" baseline="0" dirty="0">
                <a:solidFill>
                  <a:srgbClr val="383C3C"/>
                </a:solidFill>
                <a:latin typeface="Montserrat" charset="0"/>
                <a:ea typeface="Montserrat" charset="0"/>
                <a:cs typeface="Montserrat" charset="0"/>
              </a:rPr>
              <a:t>Pour de plus amples renseignements, composez le 1‑800‑724‑3402</a:t>
            </a:r>
          </a:p>
        </p:txBody>
      </p:sp>
      <p:sp>
        <p:nvSpPr>
          <p:cNvPr id="18" name="TextBox 17">
            <a:extLst>
              <a:ext uri="{FF2B5EF4-FFF2-40B4-BE49-F238E27FC236}">
                <a16:creationId xmlns:a16="http://schemas.microsoft.com/office/drawing/2014/main" id="{0340B178-5D31-444D-A8FA-E71280710E27}"/>
              </a:ext>
            </a:extLst>
          </p:cNvPr>
          <p:cNvSpPr txBox="1"/>
          <p:nvPr>
            <p:custDataLst>
              <p:tags r:id="rId8"/>
            </p:custDataLst>
          </p:nvPr>
        </p:nvSpPr>
        <p:spPr>
          <a:xfrm>
            <a:off x="7044898" y="8472091"/>
            <a:ext cx="12919966" cy="1569660"/>
          </a:xfrm>
          <a:prstGeom prst="rect">
            <a:avLst/>
          </a:prstGeom>
          <a:noFill/>
        </p:spPr>
        <p:txBody>
          <a:bodyPr wrap="square" rtlCol="0">
            <a:spAutoFit/>
          </a:bodyPr>
          <a:lstStyle/>
          <a:p>
            <a:pPr marL="457200" indent="-457200" algn="l" rtl="0">
              <a:buFont typeface="Wingdings" panose="05000000000000000000" pitchFamily="2" charset="2"/>
              <a:buChar char="ü"/>
            </a:pPr>
            <a:r>
              <a:rPr lang="fr-ca" sz="3200" b="0" i="0" u="none" spc="600" baseline="0">
                <a:solidFill>
                  <a:srgbClr val="383C3C"/>
                </a:solidFill>
                <a:latin typeface="Montserrat Light" panose="00000400000000000000" pitchFamily="2" charset="0"/>
                <a:ea typeface="Montserrat" charset="0"/>
                <a:cs typeface="Montserrat" charset="0"/>
              </a:rPr>
              <a:t>Retenues salariales </a:t>
            </a:r>
          </a:p>
          <a:p>
            <a:pPr marL="457200" indent="-457200" algn="l" rtl="0">
              <a:buFont typeface="Wingdings" panose="05000000000000000000" pitchFamily="2" charset="2"/>
              <a:buChar char="ü"/>
            </a:pPr>
            <a:r>
              <a:rPr lang="fr-ca" sz="3200" b="0" i="0" u="none" spc="600" baseline="0">
                <a:solidFill>
                  <a:srgbClr val="383C3C"/>
                </a:solidFill>
                <a:latin typeface="Montserrat Light" panose="00000400000000000000" pitchFamily="2" charset="0"/>
                <a:ea typeface="Montserrat" charset="0"/>
                <a:cs typeface="Montserrat" charset="0"/>
              </a:rPr>
              <a:t>Réduction d’impôt immédiate </a:t>
            </a:r>
          </a:p>
          <a:p>
            <a:pPr marL="457200" indent="-457200" algn="l" rtl="0">
              <a:buFont typeface="Wingdings" panose="05000000000000000000" pitchFamily="2" charset="2"/>
              <a:buChar char="ü"/>
            </a:pPr>
            <a:r>
              <a:rPr lang="fr-ca" sz="3200" b="0" i="0" u="none" spc="600" baseline="0">
                <a:solidFill>
                  <a:srgbClr val="383C3C"/>
                </a:solidFill>
                <a:latin typeface="Montserrat Light" panose="00000400000000000000" pitchFamily="2" charset="0"/>
                <a:ea typeface="Montserrat" charset="0"/>
                <a:cs typeface="Montserrat" charset="0"/>
              </a:rPr>
              <a:t>Frais de gestion de placement moins élevés</a:t>
            </a:r>
          </a:p>
        </p:txBody>
      </p:sp>
      <p:sp>
        <p:nvSpPr>
          <p:cNvPr id="19" name="TextBox 18">
            <a:extLst>
              <a:ext uri="{FF2B5EF4-FFF2-40B4-BE49-F238E27FC236}">
                <a16:creationId xmlns:a16="http://schemas.microsoft.com/office/drawing/2014/main" id="{0340B178-5D31-444D-A8FA-E71280710E27}"/>
              </a:ext>
            </a:extLst>
          </p:cNvPr>
          <p:cNvSpPr txBox="1"/>
          <p:nvPr>
            <p:custDataLst>
              <p:tags r:id="rId9"/>
            </p:custDataLst>
          </p:nvPr>
        </p:nvSpPr>
        <p:spPr>
          <a:xfrm>
            <a:off x="4751776" y="3989682"/>
            <a:ext cx="13411044"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Régime enregistré d’épargne-retraite (REER)</a:t>
            </a:r>
          </a:p>
        </p:txBody>
      </p:sp>
      <p:sp>
        <p:nvSpPr>
          <p:cNvPr id="11" name="TextBox 10">
            <a:extLst>
              <a:ext uri="{FF2B5EF4-FFF2-40B4-BE49-F238E27FC236}">
                <a16:creationId xmlns:a16="http://schemas.microsoft.com/office/drawing/2014/main" id="{0340B178-5D31-444D-A8FA-E71280710E27}"/>
              </a:ext>
            </a:extLst>
          </p:cNvPr>
          <p:cNvSpPr txBox="1"/>
          <p:nvPr>
            <p:custDataLst>
              <p:tags r:id="rId10"/>
            </p:custDataLst>
          </p:nvPr>
        </p:nvSpPr>
        <p:spPr>
          <a:xfrm>
            <a:off x="4751776" y="4958060"/>
            <a:ext cx="10080004"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Compte d’épargne libre d’impôt (CELI)</a:t>
            </a:r>
          </a:p>
        </p:txBody>
      </p:sp>
      <p:sp>
        <p:nvSpPr>
          <p:cNvPr id="12" name="TextBox 11">
            <a:extLst>
              <a:ext uri="{FF2B5EF4-FFF2-40B4-BE49-F238E27FC236}">
                <a16:creationId xmlns:a16="http://schemas.microsoft.com/office/drawing/2014/main" id="{0340B178-5D31-444D-A8FA-E71280710E27}"/>
              </a:ext>
            </a:extLst>
          </p:cNvPr>
          <p:cNvSpPr txBox="1"/>
          <p:nvPr>
            <p:custDataLst>
              <p:tags r:id="rId11"/>
            </p:custDataLst>
          </p:nvPr>
        </p:nvSpPr>
        <p:spPr>
          <a:xfrm>
            <a:off x="4728330" y="5826200"/>
            <a:ext cx="11235768"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Régime non enregistré d’épargne (RNEE)</a:t>
            </a:r>
          </a:p>
        </p:txBody>
      </p:sp>
    </p:spTree>
    <p:extLst>
      <p:ext uri="{BB962C8B-B14F-4D97-AF65-F5344CB8AC3E}">
        <p14:creationId xmlns:p14="http://schemas.microsoft.com/office/powerpoint/2010/main" val="2937937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2499744" y="1564262"/>
            <a:ext cx="19378160" cy="1107996"/>
          </a:xfrm>
          <a:prstGeom prst="rect">
            <a:avLst/>
          </a:prstGeom>
          <a:noFill/>
        </p:spPr>
        <p:txBody>
          <a:bodyPr wrap="square" rtlCol="0">
            <a:spAutoFit/>
          </a:bodyPr>
          <a:lstStyle/>
          <a:p>
            <a:pPr algn="ctr" rtl="0"/>
            <a:r>
              <a:rPr lang="fr-ca" sz="6600" b="1" i="0" u="none" spc="600" baseline="0" dirty="0">
                <a:solidFill>
                  <a:srgbClr val="383C3C"/>
                </a:solidFill>
                <a:latin typeface="Montserrat" pitchFamily="2" charset="77"/>
              </a:rPr>
              <a:t>RÉGIME DE RETRAITE</a:t>
            </a: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7" name="TextBox 6">
            <a:extLst>
              <a:ext uri="{FF2B5EF4-FFF2-40B4-BE49-F238E27FC236}">
                <a16:creationId xmlns:a16="http://schemas.microsoft.com/office/drawing/2014/main" id="{CCDAE313-9C5E-9A48-8F76-5988EA2D1E2C}"/>
              </a:ext>
            </a:extLst>
          </p:cNvPr>
          <p:cNvSpPr txBox="1"/>
          <p:nvPr>
            <p:custDataLst>
              <p:tags r:id="rId3"/>
            </p:custDataLst>
          </p:nvPr>
        </p:nvSpPr>
        <p:spPr>
          <a:xfrm>
            <a:off x="4753505" y="3992833"/>
            <a:ext cx="16582296" cy="1077218"/>
          </a:xfrm>
          <a:prstGeom prst="rect">
            <a:avLst/>
          </a:prstGeom>
          <a:noFill/>
        </p:spPr>
        <p:txBody>
          <a:bodyPr wrap="square" rtlCol="0">
            <a:spAutoFit/>
          </a:bodyPr>
          <a:lstStyle/>
          <a:p>
            <a:pPr algn="l" rtl="0"/>
            <a:r>
              <a:rPr lang="fr-ca" sz="3200" b="0" i="0" u="none" spc="300" baseline="0" dirty="0">
                <a:solidFill>
                  <a:srgbClr val="383C3C"/>
                </a:solidFill>
                <a:latin typeface="Montserrat Light" panose="00000400000000000000" pitchFamily="2" charset="0"/>
              </a:rPr>
              <a:t>Les relevés de pension sont remis chaque année à tous les employés et à quiconque a une rente différée des FNP.</a:t>
            </a:r>
          </a:p>
        </p:txBody>
      </p:sp>
      <p:sp>
        <p:nvSpPr>
          <p:cNvPr id="8" name="Shape 2906">
            <a:extLst>
              <a:ext uri="{FF2B5EF4-FFF2-40B4-BE49-F238E27FC236}">
                <a16:creationId xmlns:a16="http://schemas.microsoft.com/office/drawing/2014/main" id="{FF6A0800-3343-F240-A80C-E9313710F77B}"/>
              </a:ext>
            </a:extLst>
          </p:cNvPr>
          <p:cNvSpPr/>
          <p:nvPr>
            <p:custDataLst>
              <p:tags r:id="rId4"/>
            </p:custDataLst>
          </p:nvPr>
        </p:nvSpPr>
        <p:spPr>
          <a:xfrm>
            <a:off x="3689283" y="320867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Shape 2906">
            <a:extLst>
              <a:ext uri="{FF2B5EF4-FFF2-40B4-BE49-F238E27FC236}">
                <a16:creationId xmlns:a16="http://schemas.microsoft.com/office/drawing/2014/main" id="{FF6A0800-3343-F240-A80C-E9313710F77B}"/>
              </a:ext>
            </a:extLst>
          </p:cNvPr>
          <p:cNvSpPr/>
          <p:nvPr>
            <p:custDataLst>
              <p:tags r:id="rId5"/>
            </p:custDataLst>
          </p:nvPr>
        </p:nvSpPr>
        <p:spPr>
          <a:xfrm>
            <a:off x="3689283" y="5973403"/>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custDataLst>
              <p:tags r:id="rId6"/>
            </p:custDataLst>
          </p:nvPr>
        </p:nvSpPr>
        <p:spPr>
          <a:xfrm>
            <a:off x="3689283" y="898516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8931BC40-06F5-374C-8E4E-18F4CBB361F1}"/>
              </a:ext>
            </a:extLst>
          </p:cNvPr>
          <p:cNvSpPr txBox="1"/>
          <p:nvPr>
            <p:custDataLst>
              <p:tags r:id="rId7"/>
            </p:custDataLst>
          </p:nvPr>
        </p:nvSpPr>
        <p:spPr>
          <a:xfrm>
            <a:off x="4718110" y="2914634"/>
            <a:ext cx="7023232" cy="923330"/>
          </a:xfrm>
          <a:prstGeom prst="rect">
            <a:avLst/>
          </a:prstGeom>
          <a:noFill/>
        </p:spPr>
        <p:txBody>
          <a:bodyPr wrap="square" rtlCol="0">
            <a:spAutoFit/>
          </a:bodyPr>
          <a:lstStyle/>
          <a:p>
            <a:pPr marL="0" lvl="1" algn="l" rtl="0">
              <a:lnSpc>
                <a:spcPct val="150000"/>
              </a:lnSpc>
            </a:pPr>
            <a:r>
              <a:rPr lang="fr-ca" sz="3600" b="0" i="0" u="none" spc="300" baseline="0">
                <a:solidFill>
                  <a:srgbClr val="383C3C"/>
                </a:solidFill>
                <a:latin typeface="Montserrat" panose="00000800000000000000" pitchFamily="2" charset="0"/>
              </a:rPr>
              <a:t>Relevés de pension</a:t>
            </a:r>
          </a:p>
        </p:txBody>
      </p:sp>
      <p:sp>
        <p:nvSpPr>
          <p:cNvPr id="13" name="TextBox 12">
            <a:extLst>
              <a:ext uri="{FF2B5EF4-FFF2-40B4-BE49-F238E27FC236}">
                <a16:creationId xmlns:a16="http://schemas.microsoft.com/office/drawing/2014/main" id="{8931BC40-06F5-374C-8E4E-18F4CBB361F1}"/>
              </a:ext>
            </a:extLst>
          </p:cNvPr>
          <p:cNvSpPr txBox="1"/>
          <p:nvPr>
            <p:custDataLst>
              <p:tags r:id="rId8"/>
            </p:custDataLst>
          </p:nvPr>
        </p:nvSpPr>
        <p:spPr>
          <a:xfrm>
            <a:off x="4718110" y="5615277"/>
            <a:ext cx="17751929" cy="1754326"/>
          </a:xfrm>
          <a:prstGeom prst="rect">
            <a:avLst/>
          </a:prstGeom>
          <a:noFill/>
        </p:spPr>
        <p:txBody>
          <a:bodyPr wrap="square" rtlCol="0">
            <a:spAutoFit/>
          </a:bodyPr>
          <a:lstStyle/>
          <a:p>
            <a:pPr marL="0" lvl="1" algn="l" rtl="0">
              <a:lnSpc>
                <a:spcPct val="150000"/>
              </a:lnSpc>
            </a:pPr>
            <a:r>
              <a:rPr lang="fr-ca" sz="3600" b="0" i="0" u="none" spc="300" baseline="0" dirty="0">
                <a:solidFill>
                  <a:srgbClr val="383C3C"/>
                </a:solidFill>
                <a:latin typeface="Montserrat" panose="00000800000000000000" pitchFamily="2" charset="0"/>
              </a:rPr>
              <a:t>Transfert de service ouvrant droit à pension d’un autre employeur</a:t>
            </a:r>
          </a:p>
        </p:txBody>
      </p:sp>
      <p:sp>
        <p:nvSpPr>
          <p:cNvPr id="14" name="TextBox 13">
            <a:extLst>
              <a:ext uri="{FF2B5EF4-FFF2-40B4-BE49-F238E27FC236}">
                <a16:creationId xmlns:a16="http://schemas.microsoft.com/office/drawing/2014/main" id="{8931BC40-06F5-374C-8E4E-18F4CBB361F1}"/>
              </a:ext>
            </a:extLst>
          </p:cNvPr>
          <p:cNvSpPr txBox="1"/>
          <p:nvPr>
            <p:custDataLst>
              <p:tags r:id="rId9"/>
            </p:custDataLst>
          </p:nvPr>
        </p:nvSpPr>
        <p:spPr>
          <a:xfrm>
            <a:off x="4718110" y="8721034"/>
            <a:ext cx="7023232" cy="829651"/>
          </a:xfrm>
          <a:prstGeom prst="rect">
            <a:avLst/>
          </a:prstGeom>
          <a:noFill/>
        </p:spPr>
        <p:txBody>
          <a:bodyPr wrap="square" rtlCol="0">
            <a:spAutoFit/>
          </a:bodyPr>
          <a:lstStyle/>
          <a:p>
            <a:pPr marL="0" lvl="1" algn="l" rtl="0">
              <a:lnSpc>
                <a:spcPct val="150000"/>
              </a:lnSpc>
            </a:pPr>
            <a:r>
              <a:rPr lang="fr-ca" sz="3600" b="0" i="0" u="none" spc="300" baseline="0" dirty="0">
                <a:solidFill>
                  <a:srgbClr val="383C3C"/>
                </a:solidFill>
                <a:latin typeface="Montserrat" panose="00000800000000000000" pitchFamily="2" charset="0"/>
              </a:rPr>
              <a:t>Retraite</a:t>
            </a:r>
          </a:p>
        </p:txBody>
      </p:sp>
      <p:sp>
        <p:nvSpPr>
          <p:cNvPr id="15" name="TextBox 14">
            <a:extLst>
              <a:ext uri="{FF2B5EF4-FFF2-40B4-BE49-F238E27FC236}">
                <a16:creationId xmlns:a16="http://schemas.microsoft.com/office/drawing/2014/main" id="{CCDAE313-9C5E-9A48-8F76-5988EA2D1E2C}"/>
              </a:ext>
            </a:extLst>
          </p:cNvPr>
          <p:cNvSpPr txBox="1"/>
          <p:nvPr>
            <p:custDataLst>
              <p:tags r:id="rId10"/>
            </p:custDataLst>
          </p:nvPr>
        </p:nvSpPr>
        <p:spPr>
          <a:xfrm>
            <a:off x="4742816" y="7389677"/>
            <a:ext cx="17212385" cy="1077218"/>
          </a:xfrm>
          <a:prstGeom prst="rect">
            <a:avLst/>
          </a:prstGeom>
          <a:noFill/>
        </p:spPr>
        <p:txBody>
          <a:bodyPr wrap="square" rtlCol="0">
            <a:spAutoFit/>
          </a:bodyPr>
          <a:lstStyle/>
          <a:p>
            <a:pPr algn="l" rtl="0"/>
            <a:r>
              <a:rPr lang="fr-ca" sz="3200" b="0" i="0" u="none" spc="300" baseline="0" dirty="0">
                <a:solidFill>
                  <a:srgbClr val="383C3C"/>
                </a:solidFill>
                <a:latin typeface="Montserrat Light" panose="00000400000000000000" pitchFamily="2" charset="0"/>
              </a:rPr>
              <a:t>Pour de plus amples renseignements, veuillez communiquer avec votre bureau des ressources humaines des SBMFC.</a:t>
            </a:r>
          </a:p>
        </p:txBody>
      </p:sp>
      <p:sp>
        <p:nvSpPr>
          <p:cNvPr id="16" name="TextBox 15">
            <a:extLst>
              <a:ext uri="{FF2B5EF4-FFF2-40B4-BE49-F238E27FC236}">
                <a16:creationId xmlns:a16="http://schemas.microsoft.com/office/drawing/2014/main" id="{CCDAE313-9C5E-9A48-8F76-5988EA2D1E2C}"/>
              </a:ext>
            </a:extLst>
          </p:cNvPr>
          <p:cNvSpPr txBox="1"/>
          <p:nvPr>
            <p:custDataLst>
              <p:tags r:id="rId11"/>
            </p:custDataLst>
          </p:nvPr>
        </p:nvSpPr>
        <p:spPr>
          <a:xfrm>
            <a:off x="4742816" y="9792925"/>
            <a:ext cx="17212385" cy="1569660"/>
          </a:xfrm>
          <a:prstGeom prst="rect">
            <a:avLst/>
          </a:prstGeom>
          <a:noFill/>
        </p:spPr>
        <p:txBody>
          <a:bodyPr wrap="square" rtlCol="0">
            <a:spAutoFit/>
          </a:bodyPr>
          <a:lstStyle/>
          <a:p>
            <a:pPr algn="l" rtl="0"/>
            <a:r>
              <a:rPr lang="fr-ca" sz="3200" b="0" i="0" u="none" spc="300" baseline="0" dirty="0">
                <a:solidFill>
                  <a:srgbClr val="383C3C"/>
                </a:solidFill>
                <a:latin typeface="Montserrat Light" panose="00000400000000000000" pitchFamily="2" charset="0"/>
              </a:rPr>
              <a:t>Rente de retraite anticipée (5/12 % pour chaque mois précédant le 65</a:t>
            </a:r>
            <a:r>
              <a:rPr lang="fr-ca" sz="3200" b="0" i="0" u="none" spc="300" baseline="30000" dirty="0">
                <a:solidFill>
                  <a:srgbClr val="383C3C"/>
                </a:solidFill>
                <a:latin typeface="Montserrat Light" panose="00000400000000000000" pitchFamily="2" charset="0"/>
              </a:rPr>
              <a:t>e </a:t>
            </a:r>
            <a:r>
              <a:rPr lang="fr-ca" sz="3200" b="0" i="0" u="none" spc="300" baseline="0" dirty="0">
                <a:solidFill>
                  <a:srgbClr val="383C3C"/>
                </a:solidFill>
                <a:latin typeface="Montserrat Light" panose="00000400000000000000" pitchFamily="2" charset="0"/>
              </a:rPr>
              <a:t>anniversaire de naissance).</a:t>
            </a:r>
          </a:p>
          <a:p>
            <a:pPr algn="l" rtl="0"/>
            <a:r>
              <a:rPr lang="fr-ca" sz="3200" b="0" i="0" u="none" spc="300" baseline="0" dirty="0">
                <a:solidFill>
                  <a:srgbClr val="383C3C"/>
                </a:solidFill>
                <a:latin typeface="Montserrat Light" panose="00000400000000000000" pitchFamily="2" charset="0"/>
              </a:rPr>
              <a:t>Rente non réduite à l’âge de 65 ans.</a:t>
            </a:r>
          </a:p>
        </p:txBody>
      </p:sp>
      <p:sp>
        <p:nvSpPr>
          <p:cNvPr id="17" name="Rectangle 16"/>
          <p:cNvSpPr/>
          <p:nvPr/>
        </p:nvSpPr>
        <p:spPr>
          <a:xfrm rot="20874720">
            <a:off x="1227896" y="1516265"/>
            <a:ext cx="3737292" cy="162595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L’admissibilité dépend de la situation d’emploi</a:t>
            </a:r>
            <a:endParaRPr lang="en-US" dirty="0">
              <a:solidFill>
                <a:schemeClr val="tx1"/>
              </a:solidFill>
            </a:endParaRPr>
          </a:p>
        </p:txBody>
      </p:sp>
      <p:sp>
        <p:nvSpPr>
          <p:cNvPr id="18" name="TextBox 17">
            <a:extLst>
              <a:ext uri="{FF2B5EF4-FFF2-40B4-BE49-F238E27FC236}">
                <a16:creationId xmlns:a16="http://schemas.microsoft.com/office/drawing/2014/main" id="{8931BC40-06F5-374C-8E4E-18F4CBB361F1}"/>
              </a:ext>
            </a:extLst>
          </p:cNvPr>
          <p:cNvSpPr txBox="1"/>
          <p:nvPr>
            <p:custDataLst>
              <p:tags r:id="rId12"/>
            </p:custDataLst>
          </p:nvPr>
        </p:nvSpPr>
        <p:spPr>
          <a:xfrm>
            <a:off x="13501688" y="12403024"/>
            <a:ext cx="9518840"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renseignements : </a:t>
            </a:r>
            <a:r>
              <a:rPr lang="fr-ca" sz="3200" b="0" i="0" u="none" spc="600" baseline="0" dirty="0">
                <a:solidFill>
                  <a:srgbClr val="383C3C"/>
                </a:solidFill>
                <a:latin typeface="Montserrat" charset="0"/>
                <a:ea typeface="Montserrat" charset="0"/>
                <a:cs typeface="Montserrat" charset="0"/>
                <a:hlinkClick r:id="rId15"/>
              </a:rPr>
              <a:t>CORE</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901280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3177" y="1565641"/>
            <a:ext cx="24371300" cy="1107676"/>
          </a:xfrm>
          <a:prstGeom prst="rect">
            <a:avLst/>
          </a:prstGeom>
          <a:noFill/>
        </p:spPr>
        <p:txBody>
          <a:bodyPr wrap="square" rtlCol="0">
            <a:spAutoFit/>
          </a:bodyPr>
          <a:lstStyle/>
          <a:p>
            <a:pPr algn="ctr"/>
            <a:r>
              <a:rPr lang="fr-CA" sz="6598" b="1" spc="600" dirty="0">
                <a:solidFill>
                  <a:srgbClr val="383C3C"/>
                </a:solidFill>
                <a:latin typeface="Montserrat" pitchFamily="2" charset="77"/>
              </a:rPr>
              <a:t>PORTAIL DU RÉGIME DE RETRAITE DES SBMFC</a:t>
            </a: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3176" y="932955"/>
            <a:ext cx="24371302" cy="400110"/>
          </a:xfrm>
          <a:prstGeom prst="rect">
            <a:avLst/>
          </a:prstGeom>
          <a:noFill/>
        </p:spPr>
        <p:txBody>
          <a:bodyPr wrap="square" rtlCol="0">
            <a:spAutoFit/>
          </a:bodyPr>
          <a:lstStyle/>
          <a:p>
            <a:pPr algn="ctr"/>
            <a:r>
              <a:rPr lang="fr-CA" sz="2000" spc="1200" dirty="0">
                <a:solidFill>
                  <a:srgbClr val="383C3C"/>
                </a:solidFill>
                <a:latin typeface="Montserrat" charset="0"/>
                <a:ea typeface="Montserrat" charset="0"/>
                <a:cs typeface="Montserrat" charset="0"/>
              </a:rPr>
              <a:t>RESSOURCES HUMAINES DES SBMFC</a:t>
            </a:r>
          </a:p>
        </p:txBody>
      </p:sp>
      <p:sp>
        <p:nvSpPr>
          <p:cNvPr id="8" name="Shape 2906">
            <a:extLst>
              <a:ext uri="{FF2B5EF4-FFF2-40B4-BE49-F238E27FC236}">
                <a16:creationId xmlns:a16="http://schemas.microsoft.com/office/drawing/2014/main" id="{FF6A0800-3343-F240-A80C-E9313710F77B}"/>
              </a:ext>
            </a:extLst>
          </p:cNvPr>
          <p:cNvSpPr/>
          <p:nvPr>
            <p:custDataLst>
              <p:tags r:id="rId3"/>
            </p:custDataLst>
          </p:nvPr>
        </p:nvSpPr>
        <p:spPr>
          <a:xfrm>
            <a:off x="3962928" y="5757224"/>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fr-CA" sz="2999" dirty="0">
              <a:latin typeface="Montserrat Regular" pitchFamily="2" charset="77"/>
            </a:endParaRPr>
          </a:p>
        </p:txBody>
      </p:sp>
      <p:sp>
        <p:nvSpPr>
          <p:cNvPr id="9" name="Shape 2906">
            <a:extLst>
              <a:ext uri="{FF2B5EF4-FFF2-40B4-BE49-F238E27FC236}">
                <a16:creationId xmlns:a16="http://schemas.microsoft.com/office/drawing/2014/main" id="{FF6A0800-3343-F240-A80C-E9313710F77B}"/>
              </a:ext>
            </a:extLst>
          </p:cNvPr>
          <p:cNvSpPr/>
          <p:nvPr>
            <p:custDataLst>
              <p:tags r:id="rId4"/>
            </p:custDataLst>
          </p:nvPr>
        </p:nvSpPr>
        <p:spPr>
          <a:xfrm>
            <a:off x="3962928" y="4802658"/>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fr-CA"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custDataLst>
              <p:tags r:id="rId5"/>
            </p:custDataLst>
          </p:nvPr>
        </p:nvSpPr>
        <p:spPr>
          <a:xfrm>
            <a:off x="3962928" y="3794429"/>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fr-CA" sz="2999" dirty="0">
              <a:latin typeface="Montserrat Regular" pitchFamily="2" charset="77"/>
            </a:endParaRPr>
          </a:p>
        </p:txBody>
      </p:sp>
      <p:sp>
        <p:nvSpPr>
          <p:cNvPr id="11" name="Shape 2906">
            <a:extLst>
              <a:ext uri="{FF2B5EF4-FFF2-40B4-BE49-F238E27FC236}">
                <a16:creationId xmlns:a16="http://schemas.microsoft.com/office/drawing/2014/main" id="{FF6A0800-3343-F240-A80C-E9313710F77B}"/>
              </a:ext>
            </a:extLst>
          </p:cNvPr>
          <p:cNvSpPr/>
          <p:nvPr>
            <p:custDataLst>
              <p:tags r:id="rId6"/>
            </p:custDataLst>
          </p:nvPr>
        </p:nvSpPr>
        <p:spPr>
          <a:xfrm>
            <a:off x="3962928" y="6794091"/>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fr-CA" sz="2999" dirty="0">
              <a:latin typeface="Montserrat Regular" pitchFamily="2" charset="77"/>
            </a:endParaRPr>
          </a:p>
        </p:txBody>
      </p:sp>
      <p:sp>
        <p:nvSpPr>
          <p:cNvPr id="13" name="TextBox 12">
            <a:extLst>
              <a:ext uri="{FF2B5EF4-FFF2-40B4-BE49-F238E27FC236}">
                <a16:creationId xmlns:a16="http://schemas.microsoft.com/office/drawing/2014/main" id="{CCDAE313-9C5E-9A48-8F76-5988EA2D1E2C}"/>
              </a:ext>
            </a:extLst>
          </p:cNvPr>
          <p:cNvSpPr txBox="1"/>
          <p:nvPr>
            <p:custDataLst>
              <p:tags r:id="rId7"/>
            </p:custDataLst>
          </p:nvPr>
        </p:nvSpPr>
        <p:spPr>
          <a:xfrm>
            <a:off x="5103620" y="3612706"/>
            <a:ext cx="16454914" cy="747705"/>
          </a:xfrm>
          <a:prstGeom prst="rect">
            <a:avLst/>
          </a:prstGeom>
          <a:noFill/>
        </p:spPr>
        <p:txBody>
          <a:bodyPr wrap="square" rtlCol="0">
            <a:spAutoFit/>
          </a:bodyPr>
          <a:lstStyle/>
          <a:p>
            <a:pPr>
              <a:lnSpc>
                <a:spcPct val="150000"/>
              </a:lnSpc>
              <a:spcBef>
                <a:spcPts val="600"/>
              </a:spcBef>
            </a:pPr>
            <a:r>
              <a:rPr lang="fr-CA" sz="3200" spc="300" dirty="0">
                <a:solidFill>
                  <a:srgbClr val="383C3C"/>
                </a:solidFill>
                <a:latin typeface="Montserrat" pitchFamily="2" charset="77"/>
              </a:rPr>
              <a:t>Désignez votre bénéficiaire en ligne avant votre retraite.</a:t>
            </a:r>
            <a:endParaRPr lang="fr-CA" altLang="en-US" sz="3200" spc="300" dirty="0">
              <a:solidFill>
                <a:srgbClr val="383C3C"/>
              </a:solidFill>
              <a:latin typeface="Montserrat" pitchFamily="2" charset="77"/>
            </a:endParaRPr>
          </a:p>
        </p:txBody>
      </p:sp>
      <p:sp>
        <p:nvSpPr>
          <p:cNvPr id="14" name="TextBox 13">
            <a:extLst>
              <a:ext uri="{FF2B5EF4-FFF2-40B4-BE49-F238E27FC236}">
                <a16:creationId xmlns:a16="http://schemas.microsoft.com/office/drawing/2014/main" id="{CCDAE313-9C5E-9A48-8F76-5988EA2D1E2C}"/>
              </a:ext>
            </a:extLst>
          </p:cNvPr>
          <p:cNvSpPr txBox="1"/>
          <p:nvPr>
            <p:custDataLst>
              <p:tags r:id="rId8"/>
            </p:custDataLst>
          </p:nvPr>
        </p:nvSpPr>
        <p:spPr>
          <a:xfrm>
            <a:off x="5103620" y="4712604"/>
            <a:ext cx="16454914" cy="677060"/>
          </a:xfrm>
          <a:prstGeom prst="rect">
            <a:avLst/>
          </a:prstGeom>
          <a:noFill/>
        </p:spPr>
        <p:txBody>
          <a:bodyPr wrap="square" lIns="182832" tIns="91416" rIns="182832" bIns="91416" rtlCol="0" anchor="t">
            <a:spAutoFit/>
          </a:bodyPr>
          <a:lstStyle/>
          <a:p>
            <a:pPr algn="l" rtl="0" fontAlgn="base"/>
            <a:r>
              <a:rPr lang="fr-CA" sz="3200" spc="300" dirty="0">
                <a:solidFill>
                  <a:srgbClr val="383C3C"/>
                </a:solidFill>
                <a:latin typeface="Montserrat" charset="0"/>
              </a:rPr>
              <a:t>Vérifiez vos renseignements de retraite personnels.</a:t>
            </a:r>
            <a:endParaRPr lang="fr-CA" sz="3200" dirty="0">
              <a:solidFill>
                <a:srgbClr val="000000"/>
              </a:solidFill>
              <a:highlight>
                <a:srgbClr val="FFFFFF"/>
              </a:highlight>
              <a:latin typeface="Montserrat" charset="0"/>
            </a:endParaRPr>
          </a:p>
        </p:txBody>
      </p:sp>
      <p:sp>
        <p:nvSpPr>
          <p:cNvPr id="15" name="TextBox 14">
            <a:extLst>
              <a:ext uri="{FF2B5EF4-FFF2-40B4-BE49-F238E27FC236}">
                <a16:creationId xmlns:a16="http://schemas.microsoft.com/office/drawing/2014/main" id="{CCDAE313-9C5E-9A48-8F76-5988EA2D1E2C}"/>
              </a:ext>
            </a:extLst>
          </p:cNvPr>
          <p:cNvSpPr txBox="1"/>
          <p:nvPr>
            <p:custDataLst>
              <p:tags r:id="rId9"/>
            </p:custDataLst>
          </p:nvPr>
        </p:nvSpPr>
        <p:spPr>
          <a:xfrm>
            <a:off x="5127060" y="5575501"/>
            <a:ext cx="16454914" cy="747705"/>
          </a:xfrm>
          <a:prstGeom prst="rect">
            <a:avLst/>
          </a:prstGeom>
          <a:noFill/>
        </p:spPr>
        <p:txBody>
          <a:bodyPr wrap="square" rtlCol="0">
            <a:spAutoFit/>
          </a:bodyPr>
          <a:lstStyle/>
          <a:p>
            <a:pPr>
              <a:lnSpc>
                <a:spcPct val="150000"/>
              </a:lnSpc>
              <a:spcBef>
                <a:spcPts val="600"/>
              </a:spcBef>
            </a:pPr>
            <a:r>
              <a:rPr lang="fr-CA" sz="3200" spc="300" dirty="0">
                <a:solidFill>
                  <a:srgbClr val="383C3C"/>
                </a:solidFill>
                <a:latin typeface="Montserrat" pitchFamily="2" charset="77"/>
              </a:rPr>
              <a:t>Accédez à l’information sur le régime de retraite.</a:t>
            </a:r>
            <a:endParaRPr lang="fr-CA" altLang="en-US" sz="3200" spc="300" dirty="0">
              <a:solidFill>
                <a:srgbClr val="383C3C"/>
              </a:solidFill>
              <a:latin typeface="Montserrat" pitchFamily="2" charset="77"/>
            </a:endParaRPr>
          </a:p>
        </p:txBody>
      </p:sp>
      <p:sp>
        <p:nvSpPr>
          <p:cNvPr id="16" name="TextBox 15">
            <a:extLst>
              <a:ext uri="{FF2B5EF4-FFF2-40B4-BE49-F238E27FC236}">
                <a16:creationId xmlns:a16="http://schemas.microsoft.com/office/drawing/2014/main" id="{CCDAE313-9C5E-9A48-8F76-5988EA2D1E2C}"/>
              </a:ext>
            </a:extLst>
          </p:cNvPr>
          <p:cNvSpPr txBox="1"/>
          <p:nvPr>
            <p:custDataLst>
              <p:tags r:id="rId10"/>
            </p:custDataLst>
          </p:nvPr>
        </p:nvSpPr>
        <p:spPr>
          <a:xfrm>
            <a:off x="5103620" y="6707608"/>
            <a:ext cx="16454914" cy="584775"/>
          </a:xfrm>
          <a:prstGeom prst="rect">
            <a:avLst/>
          </a:prstGeom>
          <a:noFill/>
        </p:spPr>
        <p:txBody>
          <a:bodyPr wrap="square" rtlCol="0">
            <a:spAutoFit/>
          </a:bodyPr>
          <a:lstStyle/>
          <a:p>
            <a:pPr>
              <a:spcBef>
                <a:spcPts val="600"/>
              </a:spcBef>
            </a:pPr>
            <a:r>
              <a:rPr lang="fr-CA" sz="3200" spc="300" dirty="0">
                <a:solidFill>
                  <a:srgbClr val="383C3C"/>
                </a:solidFill>
                <a:latin typeface="Montserrat" pitchFamily="2" charset="77"/>
              </a:rPr>
              <a:t>Examinez vos relevés de pension annuels récents.</a:t>
            </a:r>
            <a:endParaRPr lang="fr-CA" altLang="en-US" sz="3200" spc="300" dirty="0">
              <a:solidFill>
                <a:srgbClr val="383C3C"/>
              </a:solidFill>
              <a:latin typeface="Montserrat" pitchFamily="2" charset="77"/>
            </a:endParaRPr>
          </a:p>
        </p:txBody>
      </p:sp>
      <p:sp>
        <p:nvSpPr>
          <p:cNvPr id="12" name="TextBox 11">
            <a:extLst>
              <a:ext uri="{FF2B5EF4-FFF2-40B4-BE49-F238E27FC236}">
                <a16:creationId xmlns:a16="http://schemas.microsoft.com/office/drawing/2014/main" id="{8931BC40-06F5-374C-8E4E-18F4CBB361F1}"/>
              </a:ext>
            </a:extLst>
          </p:cNvPr>
          <p:cNvSpPr txBox="1"/>
          <p:nvPr>
            <p:custDataLst>
              <p:tags r:id="rId11"/>
            </p:custDataLst>
          </p:nvPr>
        </p:nvSpPr>
        <p:spPr>
          <a:xfrm>
            <a:off x="1294885" y="10928028"/>
            <a:ext cx="22432773" cy="1661945"/>
          </a:xfrm>
          <a:prstGeom prst="rect">
            <a:avLst/>
          </a:prstGeom>
          <a:noFill/>
        </p:spPr>
        <p:txBody>
          <a:bodyPr wrap="square" lIns="182832" tIns="91416" rIns="182832" bIns="91416" rtlCol="0" anchor="t">
            <a:spAutoFit/>
          </a:bodyPr>
          <a:lstStyle/>
          <a:p>
            <a:r>
              <a:rPr lang="fr-CA" sz="3200" b="1" spc="300" dirty="0">
                <a:solidFill>
                  <a:srgbClr val="FF0000"/>
                </a:solidFill>
                <a:latin typeface="Montserrat" charset="0"/>
              </a:rPr>
              <a:t>Accès : </a:t>
            </a:r>
            <a:r>
              <a:rPr lang="fr-CA" sz="3200" spc="300" dirty="0">
                <a:latin typeface="Montserrat"/>
              </a:rPr>
              <a:t>Créez votre compte en cliquant sur le lien Portail du régime de retraite des SBMFC qui trouve dans CORE </a:t>
            </a:r>
            <a:r>
              <a:rPr lang="en-US" sz="3200" spc="300" dirty="0">
                <a:latin typeface="Montserrat"/>
              </a:rPr>
              <a:t>&gt;</a:t>
            </a:r>
            <a:r>
              <a:rPr lang="fr-CA" sz="3200" spc="300" dirty="0">
                <a:latin typeface="Montserrat"/>
              </a:rPr>
              <a:t> Les essentiels </a:t>
            </a:r>
            <a:r>
              <a:rPr lang="en-US" sz="3200" spc="300" dirty="0">
                <a:latin typeface="Montserrat"/>
              </a:rPr>
              <a:t>&gt;</a:t>
            </a:r>
            <a:r>
              <a:rPr lang="fr-CA" sz="3200" spc="300" dirty="0">
                <a:latin typeface="Montserrat"/>
              </a:rPr>
              <a:t> Ma carrière </a:t>
            </a:r>
            <a:r>
              <a:rPr lang="en-US" sz="3200" spc="300" dirty="0">
                <a:latin typeface="Montserrat"/>
              </a:rPr>
              <a:t>&gt;</a:t>
            </a:r>
            <a:r>
              <a:rPr lang="fr-CA" sz="3200" spc="300" dirty="0">
                <a:latin typeface="Montserrat"/>
              </a:rPr>
              <a:t> Mon régime de retraite. L’authentification </a:t>
            </a:r>
            <a:r>
              <a:rPr lang="fr-CA" sz="3200" spc="300" dirty="0" err="1">
                <a:latin typeface="Montserrat"/>
              </a:rPr>
              <a:t>multifacteur</a:t>
            </a:r>
            <a:r>
              <a:rPr lang="fr-CA" sz="3200" spc="300" dirty="0">
                <a:latin typeface="Montserrat"/>
              </a:rPr>
              <a:t> pourrait être requise.</a:t>
            </a:r>
          </a:p>
        </p:txBody>
      </p:sp>
      <p:sp>
        <p:nvSpPr>
          <p:cNvPr id="4" name="Shape 2906">
            <a:extLst>
              <a:ext uri="{FF2B5EF4-FFF2-40B4-BE49-F238E27FC236}">
                <a16:creationId xmlns:a16="http://schemas.microsoft.com/office/drawing/2014/main" id="{133D47CA-27C8-7C70-9823-652F598B769F}"/>
              </a:ext>
            </a:extLst>
          </p:cNvPr>
          <p:cNvSpPr/>
          <p:nvPr>
            <p:custDataLst>
              <p:tags r:id="rId12"/>
            </p:custDataLst>
          </p:nvPr>
        </p:nvSpPr>
        <p:spPr>
          <a:xfrm>
            <a:off x="3962928" y="7933059"/>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fr-CA" sz="2999" dirty="0">
              <a:latin typeface="Montserrat Regular" pitchFamily="2" charset="77"/>
            </a:endParaRPr>
          </a:p>
        </p:txBody>
      </p:sp>
      <p:sp>
        <p:nvSpPr>
          <p:cNvPr id="7" name="TextBox 6">
            <a:extLst>
              <a:ext uri="{FF2B5EF4-FFF2-40B4-BE49-F238E27FC236}">
                <a16:creationId xmlns:a16="http://schemas.microsoft.com/office/drawing/2014/main" id="{5291DC74-D1F5-F574-76C2-FF8FC97CC84A}"/>
              </a:ext>
            </a:extLst>
          </p:cNvPr>
          <p:cNvSpPr txBox="1"/>
          <p:nvPr>
            <p:custDataLst>
              <p:tags r:id="rId13"/>
            </p:custDataLst>
          </p:nvPr>
        </p:nvSpPr>
        <p:spPr>
          <a:xfrm>
            <a:off x="5127060" y="7655571"/>
            <a:ext cx="16431472" cy="1169502"/>
          </a:xfrm>
          <a:prstGeom prst="rect">
            <a:avLst/>
          </a:prstGeom>
          <a:noFill/>
        </p:spPr>
        <p:txBody>
          <a:bodyPr wrap="square" lIns="182832" tIns="91416" rIns="182832" bIns="91416" rtlCol="0" anchor="t">
            <a:spAutoFit/>
          </a:bodyPr>
          <a:lstStyle/>
          <a:p>
            <a:pPr>
              <a:spcBef>
                <a:spcPts val="600"/>
              </a:spcBef>
            </a:pPr>
            <a:r>
              <a:rPr lang="fr-CA" sz="3200" spc="300" dirty="0">
                <a:solidFill>
                  <a:srgbClr val="383C3C"/>
                </a:solidFill>
                <a:latin typeface="Montserrat" charset="0"/>
              </a:rPr>
              <a:t>Estimez votre rente de retraite en fonction de différentes dates de départ à la retraite et faites des comparaisons.</a:t>
            </a:r>
            <a:endParaRPr lang="fr-CA" altLang="en-US" sz="3200" spc="300" dirty="0">
              <a:solidFill>
                <a:srgbClr val="383C3C"/>
              </a:solidFill>
              <a:latin typeface="Montserrat" charset="0"/>
            </a:endParaRPr>
          </a:p>
        </p:txBody>
      </p:sp>
      <p:sp>
        <p:nvSpPr>
          <p:cNvPr id="17" name="Shape 2906">
            <a:extLst>
              <a:ext uri="{FF2B5EF4-FFF2-40B4-BE49-F238E27FC236}">
                <a16:creationId xmlns:a16="http://schemas.microsoft.com/office/drawing/2014/main" id="{ACA058D8-0770-E40C-8027-75489DD3C393}"/>
              </a:ext>
            </a:extLst>
          </p:cNvPr>
          <p:cNvSpPr/>
          <p:nvPr>
            <p:custDataLst>
              <p:tags r:id="rId14"/>
            </p:custDataLst>
          </p:nvPr>
        </p:nvSpPr>
        <p:spPr>
          <a:xfrm>
            <a:off x="3986368" y="9382849"/>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fr-CA" sz="2999" dirty="0">
              <a:latin typeface="Montserrat Regular" pitchFamily="2" charset="77"/>
            </a:endParaRPr>
          </a:p>
        </p:txBody>
      </p:sp>
      <p:sp>
        <p:nvSpPr>
          <p:cNvPr id="18" name="TextBox 17">
            <a:extLst>
              <a:ext uri="{FF2B5EF4-FFF2-40B4-BE49-F238E27FC236}">
                <a16:creationId xmlns:a16="http://schemas.microsoft.com/office/drawing/2014/main" id="{9E8F7EA5-4649-2A77-C1B1-788A59A59053}"/>
              </a:ext>
            </a:extLst>
          </p:cNvPr>
          <p:cNvSpPr txBox="1"/>
          <p:nvPr>
            <p:custDataLst>
              <p:tags r:id="rId15"/>
            </p:custDataLst>
          </p:nvPr>
        </p:nvSpPr>
        <p:spPr>
          <a:xfrm>
            <a:off x="5127060" y="9248627"/>
            <a:ext cx="16454914" cy="584775"/>
          </a:xfrm>
          <a:prstGeom prst="rect">
            <a:avLst/>
          </a:prstGeom>
          <a:noFill/>
        </p:spPr>
        <p:txBody>
          <a:bodyPr wrap="square" rtlCol="0">
            <a:spAutoFit/>
          </a:bodyPr>
          <a:lstStyle/>
          <a:p>
            <a:pPr>
              <a:spcBef>
                <a:spcPts val="600"/>
              </a:spcBef>
            </a:pPr>
            <a:r>
              <a:rPr lang="fr-CA" sz="3200" spc="300" dirty="0">
                <a:solidFill>
                  <a:srgbClr val="383C3C"/>
                </a:solidFill>
                <a:latin typeface="Montserrat" pitchFamily="2" charset="77"/>
              </a:rPr>
              <a:t>Accédez aux formulaires de retraite utiles.</a:t>
            </a:r>
            <a:endParaRPr lang="fr-CA" altLang="en-US" sz="3200" spc="300" dirty="0">
              <a:solidFill>
                <a:srgbClr val="383C3C"/>
              </a:solidFill>
              <a:latin typeface="Montserrat" pitchFamily="2" charset="77"/>
            </a:endParaRPr>
          </a:p>
        </p:txBody>
      </p:sp>
    </p:spTree>
    <p:extLst>
      <p:ext uri="{BB962C8B-B14F-4D97-AF65-F5344CB8AC3E}">
        <p14:creationId xmlns:p14="http://schemas.microsoft.com/office/powerpoint/2010/main" val="526198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2499744" y="1564262"/>
            <a:ext cx="19378160" cy="1097280"/>
          </a:xfrm>
          <a:prstGeom prst="rect">
            <a:avLst/>
          </a:prstGeom>
          <a:noFill/>
        </p:spPr>
        <p:txBody>
          <a:bodyPr wrap="square" rtlCol="0">
            <a:spAutoFit/>
          </a:bodyPr>
          <a:lstStyle/>
          <a:p>
            <a:pPr algn="ctr"/>
            <a:r>
              <a:rPr lang="en-US" sz="6600" b="1" spc="600">
                <a:solidFill>
                  <a:srgbClr val="383C3C"/>
                </a:solidFill>
                <a:latin typeface="Montserrat" panose="00000500000000000000" pitchFamily="2" charset="0"/>
              </a:rPr>
              <a:t>AVANTAGES SOCIAUX</a:t>
            </a: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396240"/>
          </a:xfrm>
          <a:prstGeom prst="rect">
            <a:avLst/>
          </a:prstGeom>
          <a:noFill/>
        </p:spPr>
        <p:txBody>
          <a:bodyPr wrap="square" rtlCol="0">
            <a:spAutoFit/>
          </a:bodyPr>
          <a:lstStyle/>
          <a:p>
            <a:pPr algn="ctr"/>
            <a:r>
              <a:rPr lang="en-US" sz="2000" spc="1200">
                <a:solidFill>
                  <a:srgbClr val="383C3C"/>
                </a:solidFill>
                <a:latin typeface="Montserrat" charset="0"/>
                <a:ea typeface="Montserrat" charset="0"/>
                <a:cs typeface="Montserrat" charset="0"/>
              </a:rPr>
              <a:t>RESSOURCES HUMAINES DES SBMFC</a:t>
            </a:r>
          </a:p>
        </p:txBody>
      </p:sp>
      <p:sp>
        <p:nvSpPr>
          <p:cNvPr id="7" name="TextBox 6">
            <a:extLst>
              <a:ext uri="{FF2B5EF4-FFF2-40B4-BE49-F238E27FC236}">
                <a16:creationId xmlns:a16="http://schemas.microsoft.com/office/drawing/2014/main" id="{CCDAE313-9C5E-9A48-8F76-5988EA2D1E2C}"/>
              </a:ext>
            </a:extLst>
          </p:cNvPr>
          <p:cNvSpPr txBox="1"/>
          <p:nvPr>
            <p:custDataLst>
              <p:tags r:id="rId3"/>
            </p:custDataLst>
          </p:nvPr>
        </p:nvSpPr>
        <p:spPr>
          <a:xfrm>
            <a:off x="4753304" y="7632145"/>
            <a:ext cx="16913227" cy="1015663"/>
          </a:xfrm>
          <a:prstGeom prst="rect">
            <a:avLst/>
          </a:prstGeom>
          <a:noFill/>
        </p:spPr>
        <p:txBody>
          <a:bodyPr wrap="square" rtlCol="0">
            <a:spAutoFit/>
          </a:bodyPr>
          <a:lstStyle/>
          <a:p>
            <a:r>
              <a:rPr lang="fr-CA" sz="3000" spc="300" dirty="0">
                <a:solidFill>
                  <a:srgbClr val="383C3C"/>
                </a:solidFill>
                <a:latin typeface="Montserrat Light" panose="00000400000000000000" pitchFamily="2" charset="0"/>
              </a:rPr>
              <a:t>L’admissibilité est déterminée par votre situation d’emploi et la durée de votre emploi actif.</a:t>
            </a:r>
          </a:p>
        </p:txBody>
      </p:sp>
      <p:sp>
        <p:nvSpPr>
          <p:cNvPr id="8" name="Shape 2906">
            <a:extLst>
              <a:ext uri="{FF2B5EF4-FFF2-40B4-BE49-F238E27FC236}">
                <a16:creationId xmlns:a16="http://schemas.microsoft.com/office/drawing/2014/main" id="{FF6A0800-3343-F240-A80C-E9313710F77B}"/>
              </a:ext>
            </a:extLst>
          </p:cNvPr>
          <p:cNvSpPr/>
          <p:nvPr>
            <p:custDataLst>
              <p:tags r:id="rId4"/>
            </p:custDataLst>
          </p:nvPr>
        </p:nvSpPr>
        <p:spPr>
          <a:xfrm>
            <a:off x="3693629" y="316678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9" name="TextBox 8">
            <a:extLst>
              <a:ext uri="{FF2B5EF4-FFF2-40B4-BE49-F238E27FC236}">
                <a16:creationId xmlns:a16="http://schemas.microsoft.com/office/drawing/2014/main" id="{CCDAE313-9C5E-9A48-8F76-5988EA2D1E2C}"/>
              </a:ext>
            </a:extLst>
          </p:cNvPr>
          <p:cNvSpPr txBox="1"/>
          <p:nvPr>
            <p:custDataLst>
              <p:tags r:id="rId5"/>
            </p:custDataLst>
          </p:nvPr>
        </p:nvSpPr>
        <p:spPr>
          <a:xfrm>
            <a:off x="4734301" y="2879565"/>
            <a:ext cx="10979832" cy="829651"/>
          </a:xfrm>
          <a:prstGeom prst="rect">
            <a:avLst/>
          </a:prstGeom>
          <a:noFill/>
        </p:spPr>
        <p:txBody>
          <a:bodyPr wrap="square" rtlCol="0">
            <a:spAutoFit/>
          </a:bodyPr>
          <a:lstStyle/>
          <a:p>
            <a:pPr>
              <a:lnSpc>
                <a:spcPct val="150000"/>
              </a:lnSpc>
            </a:pPr>
            <a:r>
              <a:rPr lang="fr-CA" sz="3600" spc="300" dirty="0">
                <a:solidFill>
                  <a:srgbClr val="383C3C"/>
                </a:solidFill>
                <a:latin typeface="Montserrat" panose="00000500000000000000" pitchFamily="2" charset="0"/>
              </a:rPr>
              <a:t>Soins médicaux et soins dentaires</a:t>
            </a:r>
          </a:p>
        </p:txBody>
      </p:sp>
      <p:sp>
        <p:nvSpPr>
          <p:cNvPr id="12" name="TextBox 11">
            <a:extLst>
              <a:ext uri="{FF2B5EF4-FFF2-40B4-BE49-F238E27FC236}">
                <a16:creationId xmlns:a16="http://schemas.microsoft.com/office/drawing/2014/main" id="{CCDAE313-9C5E-9A48-8F76-5988EA2D1E2C}"/>
              </a:ext>
            </a:extLst>
          </p:cNvPr>
          <p:cNvSpPr txBox="1"/>
          <p:nvPr>
            <p:custDataLst>
              <p:tags r:id="rId6"/>
            </p:custDataLst>
          </p:nvPr>
        </p:nvSpPr>
        <p:spPr>
          <a:xfrm>
            <a:off x="4706412" y="3854858"/>
            <a:ext cx="7444217" cy="857916"/>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500000000000000" pitchFamily="2" charset="0"/>
              </a:rPr>
              <a:t>Assurance vie de base</a:t>
            </a:r>
          </a:p>
        </p:txBody>
      </p:sp>
      <p:sp>
        <p:nvSpPr>
          <p:cNvPr id="13" name="Shape 2906">
            <a:extLst>
              <a:ext uri="{FF2B5EF4-FFF2-40B4-BE49-F238E27FC236}">
                <a16:creationId xmlns:a16="http://schemas.microsoft.com/office/drawing/2014/main" id="{FF6A0800-3343-F240-A80C-E9313710F77B}"/>
              </a:ext>
            </a:extLst>
          </p:cNvPr>
          <p:cNvSpPr/>
          <p:nvPr>
            <p:custDataLst>
              <p:tags r:id="rId7"/>
            </p:custDataLst>
          </p:nvPr>
        </p:nvSpPr>
        <p:spPr>
          <a:xfrm>
            <a:off x="3693629" y="412388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4" name="Shape 2906">
            <a:extLst>
              <a:ext uri="{FF2B5EF4-FFF2-40B4-BE49-F238E27FC236}">
                <a16:creationId xmlns:a16="http://schemas.microsoft.com/office/drawing/2014/main" id="{FF6A0800-3343-F240-A80C-E9313710F77B}"/>
              </a:ext>
            </a:extLst>
          </p:cNvPr>
          <p:cNvSpPr/>
          <p:nvPr>
            <p:custDataLst>
              <p:tags r:id="rId8"/>
            </p:custDataLst>
          </p:nvPr>
        </p:nvSpPr>
        <p:spPr>
          <a:xfrm>
            <a:off x="3693629" y="501064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5" name="Shape 2906">
            <a:extLst>
              <a:ext uri="{FF2B5EF4-FFF2-40B4-BE49-F238E27FC236}">
                <a16:creationId xmlns:a16="http://schemas.microsoft.com/office/drawing/2014/main" id="{FF6A0800-3343-F240-A80C-E9313710F77B}"/>
              </a:ext>
            </a:extLst>
          </p:cNvPr>
          <p:cNvSpPr/>
          <p:nvPr>
            <p:custDataLst>
              <p:tags r:id="rId9"/>
            </p:custDataLst>
          </p:nvPr>
        </p:nvSpPr>
        <p:spPr>
          <a:xfrm>
            <a:off x="3693629" y="594471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6" name="Shape 2906">
            <a:extLst>
              <a:ext uri="{FF2B5EF4-FFF2-40B4-BE49-F238E27FC236}">
                <a16:creationId xmlns:a16="http://schemas.microsoft.com/office/drawing/2014/main" id="{FF6A0800-3343-F240-A80C-E9313710F77B}"/>
              </a:ext>
            </a:extLst>
          </p:cNvPr>
          <p:cNvSpPr/>
          <p:nvPr>
            <p:custDataLst>
              <p:tags r:id="rId10"/>
            </p:custDataLst>
          </p:nvPr>
        </p:nvSpPr>
        <p:spPr>
          <a:xfrm>
            <a:off x="3693629" y="689070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8" name="TextBox 17">
            <a:extLst>
              <a:ext uri="{FF2B5EF4-FFF2-40B4-BE49-F238E27FC236}">
                <a16:creationId xmlns:a16="http://schemas.microsoft.com/office/drawing/2014/main" id="{CCDAE313-9C5E-9A48-8F76-5988EA2D1E2C}"/>
              </a:ext>
            </a:extLst>
          </p:cNvPr>
          <p:cNvSpPr txBox="1"/>
          <p:nvPr>
            <p:custDataLst>
              <p:tags r:id="rId11"/>
            </p:custDataLst>
          </p:nvPr>
        </p:nvSpPr>
        <p:spPr>
          <a:xfrm>
            <a:off x="4734301" y="4731401"/>
            <a:ext cx="8130015" cy="857916"/>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500000000000000" pitchFamily="2" charset="0"/>
              </a:rPr>
              <a:t>Assurance vie facultative</a:t>
            </a:r>
          </a:p>
        </p:txBody>
      </p:sp>
      <p:sp>
        <p:nvSpPr>
          <p:cNvPr id="19" name="TextBox 18">
            <a:extLst>
              <a:ext uri="{FF2B5EF4-FFF2-40B4-BE49-F238E27FC236}">
                <a16:creationId xmlns:a16="http://schemas.microsoft.com/office/drawing/2014/main" id="{CCDAE313-9C5E-9A48-8F76-5988EA2D1E2C}"/>
              </a:ext>
            </a:extLst>
          </p:cNvPr>
          <p:cNvSpPr txBox="1"/>
          <p:nvPr>
            <p:custDataLst>
              <p:tags r:id="rId12"/>
            </p:custDataLst>
          </p:nvPr>
        </p:nvSpPr>
        <p:spPr>
          <a:xfrm>
            <a:off x="4805243" y="5648945"/>
            <a:ext cx="16861288" cy="829651"/>
          </a:xfrm>
          <a:prstGeom prst="rect">
            <a:avLst/>
          </a:prstGeom>
          <a:noFill/>
        </p:spPr>
        <p:txBody>
          <a:bodyPr wrap="square" rtlCol="0">
            <a:spAutoFit/>
          </a:bodyPr>
          <a:lstStyle/>
          <a:p>
            <a:pPr>
              <a:lnSpc>
                <a:spcPct val="150000"/>
              </a:lnSpc>
            </a:pPr>
            <a:r>
              <a:rPr lang="fr-CA" sz="3600" spc="300" dirty="0">
                <a:solidFill>
                  <a:srgbClr val="383C3C"/>
                </a:solidFill>
                <a:latin typeface="Montserrat" panose="00000500000000000000" pitchFamily="2" charset="0"/>
              </a:rPr>
              <a:t>Assurance en cas de décès ou de mutilation par accident</a:t>
            </a:r>
          </a:p>
        </p:txBody>
      </p:sp>
      <p:sp>
        <p:nvSpPr>
          <p:cNvPr id="20" name="TextBox 19">
            <a:extLst>
              <a:ext uri="{FF2B5EF4-FFF2-40B4-BE49-F238E27FC236}">
                <a16:creationId xmlns:a16="http://schemas.microsoft.com/office/drawing/2014/main" id="{CCDAE313-9C5E-9A48-8F76-5988EA2D1E2C}"/>
              </a:ext>
            </a:extLst>
          </p:cNvPr>
          <p:cNvSpPr txBox="1"/>
          <p:nvPr>
            <p:custDataLst>
              <p:tags r:id="rId13"/>
            </p:custDataLst>
          </p:nvPr>
        </p:nvSpPr>
        <p:spPr>
          <a:xfrm>
            <a:off x="4734301" y="6580939"/>
            <a:ext cx="11254217" cy="857916"/>
          </a:xfrm>
          <a:prstGeom prst="rect">
            <a:avLst/>
          </a:prstGeom>
          <a:noFill/>
        </p:spPr>
        <p:txBody>
          <a:bodyPr wrap="square" rtlCol="0">
            <a:spAutoFit/>
          </a:bodyPr>
          <a:lstStyle/>
          <a:p>
            <a:pPr>
              <a:lnSpc>
                <a:spcPct val="150000"/>
              </a:lnSpc>
            </a:pPr>
            <a:r>
              <a:rPr lang="fr-CA" sz="3600" spc="300" dirty="0">
                <a:solidFill>
                  <a:srgbClr val="383C3C"/>
                </a:solidFill>
                <a:latin typeface="Montserrat" panose="00000500000000000000" pitchFamily="2" charset="0"/>
              </a:rPr>
              <a:t>Assurance invalidité de longue durée</a:t>
            </a:r>
          </a:p>
        </p:txBody>
      </p:sp>
      <p:sp>
        <p:nvSpPr>
          <p:cNvPr id="21" name="TextBox 20">
            <a:extLst>
              <a:ext uri="{FF2B5EF4-FFF2-40B4-BE49-F238E27FC236}">
                <a16:creationId xmlns:a16="http://schemas.microsoft.com/office/drawing/2014/main" id="{8931BC40-06F5-374C-8E4E-18F4CBB361F1}"/>
              </a:ext>
            </a:extLst>
          </p:cNvPr>
          <p:cNvSpPr txBox="1"/>
          <p:nvPr>
            <p:custDataLst>
              <p:tags r:id="rId14"/>
            </p:custDataLst>
          </p:nvPr>
        </p:nvSpPr>
        <p:spPr>
          <a:xfrm>
            <a:off x="11736294" y="12247993"/>
            <a:ext cx="10051149" cy="646331"/>
          </a:xfrm>
          <a:prstGeom prst="rect">
            <a:avLst/>
          </a:prstGeom>
          <a:noFill/>
        </p:spPr>
        <p:txBody>
          <a:bodyPr wrap="none" rtlCol="0">
            <a:spAutoFit/>
          </a:bodyPr>
          <a:lstStyle/>
          <a:p>
            <a:r>
              <a:rPr lang="en-US" sz="3600" spc="600" dirty="0">
                <a:solidFill>
                  <a:srgbClr val="FF0000"/>
                </a:solidFill>
                <a:latin typeface="Montserrat" panose="00000500000000000000" pitchFamily="2" charset="0"/>
                <a:ea typeface="Montserrat" charset="0"/>
                <a:cs typeface="Montserrat" charset="0"/>
              </a:rPr>
              <a:t>Plus de </a:t>
            </a:r>
            <a:r>
              <a:rPr lang="fr-CA" sz="3600" spc="600" dirty="0">
                <a:solidFill>
                  <a:srgbClr val="FF0000"/>
                </a:solidFill>
                <a:latin typeface="Montserrat" panose="00000500000000000000" pitchFamily="2" charset="0"/>
                <a:ea typeface="Montserrat" charset="0"/>
                <a:cs typeface="Montserrat" charset="0"/>
              </a:rPr>
              <a:t>renseignements</a:t>
            </a:r>
            <a:r>
              <a:rPr lang="en-US" sz="3600" spc="600" dirty="0">
                <a:solidFill>
                  <a:srgbClr val="FF0000"/>
                </a:solidFill>
                <a:latin typeface="Montserrat" panose="00000500000000000000" pitchFamily="2" charset="0"/>
                <a:ea typeface="Montserrat" charset="0"/>
                <a:cs typeface="Montserrat" charset="0"/>
              </a:rPr>
              <a:t> : </a:t>
            </a:r>
            <a:r>
              <a:rPr lang="en-US" sz="3600" u="sng" spc="600" dirty="0">
                <a:solidFill>
                  <a:srgbClr val="0070C0"/>
                </a:solidFill>
                <a:latin typeface="Montserrat" panose="00000500000000000000" pitchFamily="2" charset="0"/>
                <a:ea typeface="Montserrat" charset="0"/>
                <a:cs typeface="Montserrat" charset="0"/>
                <a:hlinkClick r:id="rId19"/>
              </a:rPr>
              <a:t>CORE</a:t>
            </a:r>
            <a:endParaRPr lang="en-US" sz="3600" u="sng" spc="600" dirty="0">
              <a:solidFill>
                <a:srgbClr val="0070C0"/>
              </a:solidFill>
              <a:latin typeface="Montserrat" panose="00000500000000000000" pitchFamily="2" charset="0"/>
              <a:ea typeface="Montserrat" charset="0"/>
              <a:cs typeface="Montserrat" charset="0"/>
            </a:endParaRPr>
          </a:p>
        </p:txBody>
      </p:sp>
      <p:sp>
        <p:nvSpPr>
          <p:cNvPr id="17" name="Rectangle 16"/>
          <p:cNvSpPr/>
          <p:nvPr>
            <p:custDataLst>
              <p:tags r:id="rId15"/>
            </p:custDataLst>
          </p:nvPr>
        </p:nvSpPr>
        <p:spPr>
          <a:xfrm rot="20874720">
            <a:off x="1227896" y="1516265"/>
            <a:ext cx="3737292" cy="1625957"/>
          </a:xfrm>
          <a:prstGeom prst="rect">
            <a:avLst/>
          </a:prstGeom>
          <a:noFill/>
          <a:ln w="38100">
            <a:solidFill>
              <a:srgbClr val="DA29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Selon la situation d’emploi</a:t>
            </a:r>
          </a:p>
        </p:txBody>
      </p:sp>
      <p:sp>
        <p:nvSpPr>
          <p:cNvPr id="2" name="Rectangle 1"/>
          <p:cNvSpPr/>
          <p:nvPr>
            <p:custDataLst>
              <p:tags r:id="rId16"/>
            </p:custDataLst>
          </p:nvPr>
        </p:nvSpPr>
        <p:spPr>
          <a:xfrm>
            <a:off x="3096542" y="9401012"/>
            <a:ext cx="17972901" cy="1938992"/>
          </a:xfrm>
          <a:prstGeom prst="rect">
            <a:avLst/>
          </a:prstGeom>
          <a:noFill/>
        </p:spPr>
        <p:txBody>
          <a:bodyPr wrap="square" rtlCol="0">
            <a:spAutoFit/>
          </a:bodyPr>
          <a:lstStyle/>
          <a:p>
            <a:r>
              <a:rPr lang="fr-CA" sz="3000" spc="300" dirty="0">
                <a:solidFill>
                  <a:srgbClr val="383C3C"/>
                </a:solidFill>
                <a:latin typeface="Montserrat Light" panose="00000400000000000000" pitchFamily="2" charset="0"/>
              </a:rPr>
              <a:t>Les recrues admissibles aux avantages sociaux recevront une invitation pour remplir leur formulaire de demande d’assurance collective en ligne. Une fois cette étape effectuée, elles recevront une invitation pour créer un compte Canada Vie au travail.</a:t>
            </a:r>
          </a:p>
        </p:txBody>
      </p:sp>
    </p:spTree>
    <p:extLst>
      <p:ext uri="{BB962C8B-B14F-4D97-AF65-F5344CB8AC3E}">
        <p14:creationId xmlns:p14="http://schemas.microsoft.com/office/powerpoint/2010/main" val="244451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custDataLst>
              <p:tags r:id="rId1"/>
            </p:custDataLst>
          </p:nvPr>
        </p:nvSpPr>
        <p:spPr>
          <a:xfrm>
            <a:off x="2499744" y="1564262"/>
            <a:ext cx="19378160" cy="1107996"/>
          </a:xfrm>
          <a:prstGeom prst="rect">
            <a:avLst/>
          </a:prstGeom>
          <a:noFill/>
        </p:spPr>
        <p:txBody>
          <a:bodyPr wrap="square" rtlCol="0">
            <a:spAutoFit/>
          </a:bodyPr>
          <a:lstStyle/>
          <a:p>
            <a:pPr algn="ctr" rtl="0"/>
            <a:r>
              <a:rPr lang="fr-ca" sz="6600" b="1" i="0" u="none" spc="600" baseline="0" dirty="0">
                <a:solidFill>
                  <a:srgbClr val="383C3C"/>
                </a:solidFill>
                <a:latin typeface="Montserrat" pitchFamily="2" charset="77"/>
              </a:rPr>
              <a:t>MA CANADA VIE AU TRAVAIL</a:t>
            </a:r>
            <a:endParaRPr lang="fr-ca" sz="6600" b="1" spc="600" dirty="0">
              <a:solidFill>
                <a:srgbClr val="383C3C"/>
              </a:solidFill>
              <a:latin typeface="Montserrat" panose="00000800000000000000" pitchFamily="2" charset="0"/>
            </a:endParaRPr>
          </a:p>
        </p:txBody>
      </p:sp>
      <p:sp>
        <p:nvSpPr>
          <p:cNvPr id="6" name="TextBox 5">
            <a:extLst>
              <a:ext uri="{FF2B5EF4-FFF2-40B4-BE49-F238E27FC236}">
                <a16:creationId xmlns:a16="http://schemas.microsoft.com/office/drawing/2014/main" id="{BF3FDC46-6476-624C-B54B-E300E1B489B9}"/>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8" name="Shape 2906">
            <a:extLst>
              <a:ext uri="{FF2B5EF4-FFF2-40B4-BE49-F238E27FC236}">
                <a16:creationId xmlns:a16="http://schemas.microsoft.com/office/drawing/2014/main" id="{FF6A0800-3343-F240-A80C-E9313710F77B}"/>
              </a:ext>
            </a:extLst>
          </p:cNvPr>
          <p:cNvSpPr/>
          <p:nvPr>
            <p:custDataLst>
              <p:tags r:id="rId3"/>
            </p:custDataLst>
          </p:nvPr>
        </p:nvSpPr>
        <p:spPr>
          <a:xfrm>
            <a:off x="3699515" y="795397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Shape 2906">
            <a:extLst>
              <a:ext uri="{FF2B5EF4-FFF2-40B4-BE49-F238E27FC236}">
                <a16:creationId xmlns:a16="http://schemas.microsoft.com/office/drawing/2014/main" id="{FF6A0800-3343-F240-A80C-E9313710F77B}"/>
              </a:ext>
            </a:extLst>
          </p:cNvPr>
          <p:cNvSpPr/>
          <p:nvPr>
            <p:custDataLst>
              <p:tags r:id="rId4"/>
            </p:custDataLst>
          </p:nvPr>
        </p:nvSpPr>
        <p:spPr>
          <a:xfrm>
            <a:off x="3699515" y="503093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custDataLst>
              <p:tags r:id="rId5"/>
            </p:custDataLst>
          </p:nvPr>
        </p:nvSpPr>
        <p:spPr>
          <a:xfrm>
            <a:off x="3699515" y="395654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1" name="Shape 2906">
            <a:extLst>
              <a:ext uri="{FF2B5EF4-FFF2-40B4-BE49-F238E27FC236}">
                <a16:creationId xmlns:a16="http://schemas.microsoft.com/office/drawing/2014/main" id="{FF6A0800-3343-F240-A80C-E9313710F77B}"/>
              </a:ext>
            </a:extLst>
          </p:cNvPr>
          <p:cNvSpPr/>
          <p:nvPr>
            <p:custDataLst>
              <p:tags r:id="rId6"/>
            </p:custDataLst>
          </p:nvPr>
        </p:nvSpPr>
        <p:spPr>
          <a:xfrm>
            <a:off x="3699515" y="636117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3" name="TextBox 12">
            <a:extLst>
              <a:ext uri="{FF2B5EF4-FFF2-40B4-BE49-F238E27FC236}">
                <a16:creationId xmlns:a16="http://schemas.microsoft.com/office/drawing/2014/main" id="{CCDAE313-9C5E-9A48-8F76-5988EA2D1E2C}"/>
              </a:ext>
            </a:extLst>
          </p:cNvPr>
          <p:cNvSpPr txBox="1"/>
          <p:nvPr>
            <p:custDataLst>
              <p:tags r:id="rId7"/>
            </p:custDataLst>
          </p:nvPr>
        </p:nvSpPr>
        <p:spPr>
          <a:xfrm>
            <a:off x="4724396" y="3674916"/>
            <a:ext cx="13700763" cy="923330"/>
          </a:xfrm>
          <a:prstGeom prst="rect">
            <a:avLst/>
          </a:prstGeom>
          <a:noFill/>
        </p:spPr>
        <p:txBody>
          <a:bodyPr wrap="square" rtlCol="0">
            <a:spAutoFit/>
          </a:bodyPr>
          <a:lstStyle/>
          <a:p>
            <a:pPr algn="l" rtl="0">
              <a:lnSpc>
                <a:spcPct val="150000"/>
              </a:lnSpc>
              <a:spcBef>
                <a:spcPts val="600"/>
              </a:spcBef>
            </a:pPr>
            <a:r>
              <a:rPr lang="fr-ca" sz="3600" b="0" i="0" u="none" spc="300" baseline="0" dirty="0">
                <a:solidFill>
                  <a:srgbClr val="383C3C"/>
                </a:solidFill>
                <a:latin typeface="Montserrat" panose="00000800000000000000" pitchFamily="2" charset="0"/>
              </a:rPr>
              <a:t>Soumettre une demande de règlement</a:t>
            </a:r>
          </a:p>
        </p:txBody>
      </p:sp>
      <p:sp>
        <p:nvSpPr>
          <p:cNvPr id="14" name="TextBox 13">
            <a:extLst>
              <a:ext uri="{FF2B5EF4-FFF2-40B4-BE49-F238E27FC236}">
                <a16:creationId xmlns:a16="http://schemas.microsoft.com/office/drawing/2014/main" id="{CCDAE313-9C5E-9A48-8F76-5988EA2D1E2C}"/>
              </a:ext>
            </a:extLst>
          </p:cNvPr>
          <p:cNvSpPr txBox="1"/>
          <p:nvPr>
            <p:custDataLst>
              <p:tags r:id="rId8"/>
            </p:custDataLst>
          </p:nvPr>
        </p:nvSpPr>
        <p:spPr>
          <a:xfrm>
            <a:off x="4724397" y="4735245"/>
            <a:ext cx="15363828" cy="1200329"/>
          </a:xfrm>
          <a:prstGeom prst="rect">
            <a:avLst/>
          </a:prstGeom>
          <a:noFill/>
        </p:spPr>
        <p:txBody>
          <a:bodyPr wrap="square" rtlCol="0">
            <a:spAutoFit/>
          </a:bodyPr>
          <a:lstStyle/>
          <a:p>
            <a:pPr algn="l" rtl="0">
              <a:spcBef>
                <a:spcPts val="600"/>
              </a:spcBef>
            </a:pPr>
            <a:r>
              <a:rPr lang="fr-ca" sz="3600" b="0" i="0" u="none" spc="300" baseline="0" dirty="0">
                <a:solidFill>
                  <a:srgbClr val="383C3C"/>
                </a:solidFill>
                <a:latin typeface="Montserrat" panose="00000800000000000000" pitchFamily="2" charset="0"/>
              </a:rPr>
              <a:t>S’inscrire au virement automatique pour le paiement des demandes de règlement</a:t>
            </a:r>
          </a:p>
        </p:txBody>
      </p:sp>
      <p:sp>
        <p:nvSpPr>
          <p:cNvPr id="15" name="TextBox 14">
            <a:extLst>
              <a:ext uri="{FF2B5EF4-FFF2-40B4-BE49-F238E27FC236}">
                <a16:creationId xmlns:a16="http://schemas.microsoft.com/office/drawing/2014/main" id="{CCDAE313-9C5E-9A48-8F76-5988EA2D1E2C}"/>
              </a:ext>
            </a:extLst>
          </p:cNvPr>
          <p:cNvSpPr txBox="1"/>
          <p:nvPr>
            <p:custDataLst>
              <p:tags r:id="rId9"/>
            </p:custDataLst>
          </p:nvPr>
        </p:nvSpPr>
        <p:spPr>
          <a:xfrm>
            <a:off x="4724397" y="6261437"/>
            <a:ext cx="15906754" cy="1200329"/>
          </a:xfrm>
          <a:prstGeom prst="rect">
            <a:avLst/>
          </a:prstGeom>
          <a:noFill/>
        </p:spPr>
        <p:txBody>
          <a:bodyPr wrap="square" rtlCol="0">
            <a:spAutoFit/>
          </a:bodyPr>
          <a:lstStyle/>
          <a:p>
            <a:pPr algn="l" rtl="0">
              <a:spcBef>
                <a:spcPts val="600"/>
              </a:spcBef>
            </a:pPr>
            <a:r>
              <a:rPr lang="fr-ca" sz="3600" b="0" i="0" u="none" spc="300" baseline="0" dirty="0">
                <a:solidFill>
                  <a:srgbClr val="383C3C"/>
                </a:solidFill>
                <a:latin typeface="Montserrat" panose="00000800000000000000" pitchFamily="2" charset="0"/>
              </a:rPr>
              <a:t>Recevoir un avis lorsque votre demande de règlement a été traitée</a:t>
            </a:r>
          </a:p>
        </p:txBody>
      </p:sp>
      <p:sp>
        <p:nvSpPr>
          <p:cNvPr id="16" name="TextBox 15">
            <a:extLst>
              <a:ext uri="{FF2B5EF4-FFF2-40B4-BE49-F238E27FC236}">
                <a16:creationId xmlns:a16="http://schemas.microsoft.com/office/drawing/2014/main" id="{CCDAE313-9C5E-9A48-8F76-5988EA2D1E2C}"/>
              </a:ext>
            </a:extLst>
          </p:cNvPr>
          <p:cNvSpPr txBox="1"/>
          <p:nvPr>
            <p:custDataLst>
              <p:tags r:id="rId10"/>
            </p:custDataLst>
          </p:nvPr>
        </p:nvSpPr>
        <p:spPr>
          <a:xfrm>
            <a:off x="4724396" y="7923303"/>
            <a:ext cx="16363954" cy="1200200"/>
          </a:xfrm>
          <a:prstGeom prst="rect">
            <a:avLst/>
          </a:prstGeom>
          <a:noFill/>
        </p:spPr>
        <p:txBody>
          <a:bodyPr wrap="square" rtlCol="0">
            <a:spAutoFit/>
          </a:bodyPr>
          <a:lstStyle/>
          <a:p>
            <a:pPr>
              <a:spcBef>
                <a:spcPts val="600"/>
              </a:spcBef>
            </a:pPr>
            <a:r>
              <a:rPr lang="fr-ca" sz="3600" b="0" i="0" u="none" spc="300" baseline="0" dirty="0">
                <a:solidFill>
                  <a:srgbClr val="383C3C"/>
                </a:solidFill>
                <a:latin typeface="Montserrat" panose="00000800000000000000" pitchFamily="2" charset="0"/>
              </a:rPr>
              <a:t>Télécharger, sauvegarder et imprimer </a:t>
            </a:r>
            <a:r>
              <a:rPr lang="fr-ca" sz="3600" spc="300" dirty="0">
                <a:solidFill>
                  <a:srgbClr val="383C3C"/>
                </a:solidFill>
                <a:latin typeface="Montserrat" panose="00000800000000000000" pitchFamily="2" charset="0"/>
              </a:rPr>
              <a:t>une c</a:t>
            </a:r>
            <a:r>
              <a:rPr lang="fr-CA" sz="3600" spc="300" dirty="0">
                <a:solidFill>
                  <a:srgbClr val="383C3C"/>
                </a:solidFill>
                <a:latin typeface="Montserrat" panose="00000800000000000000" pitchFamily="2" charset="0"/>
              </a:rPr>
              <a:t>arte de paiement des médicaments</a:t>
            </a:r>
            <a:endParaRPr lang="fr-ca" sz="3600" spc="300" dirty="0">
              <a:solidFill>
                <a:srgbClr val="383C3C"/>
              </a:solidFill>
              <a:latin typeface="Montserrat" panose="00000800000000000000" pitchFamily="2" charset="0"/>
            </a:endParaRPr>
          </a:p>
        </p:txBody>
      </p:sp>
      <p:sp>
        <p:nvSpPr>
          <p:cNvPr id="12" name="TextBox 11">
            <a:extLst>
              <a:ext uri="{FF2B5EF4-FFF2-40B4-BE49-F238E27FC236}">
                <a16:creationId xmlns:a16="http://schemas.microsoft.com/office/drawing/2014/main" id="{8931BC40-06F5-374C-8E4E-18F4CBB361F1}"/>
              </a:ext>
            </a:extLst>
          </p:cNvPr>
          <p:cNvSpPr txBox="1"/>
          <p:nvPr>
            <p:custDataLst>
              <p:tags r:id="rId11"/>
            </p:custDataLst>
          </p:nvPr>
        </p:nvSpPr>
        <p:spPr>
          <a:xfrm>
            <a:off x="4836470" y="9249901"/>
            <a:ext cx="9573455" cy="584775"/>
          </a:xfrm>
          <a:prstGeom prst="rect">
            <a:avLst/>
          </a:prstGeom>
          <a:noFill/>
        </p:spPr>
        <p:txBody>
          <a:bodyPr wrap="none" rtlCol="0">
            <a:spAutoFit/>
          </a:bodyPr>
          <a:lstStyle/>
          <a:p>
            <a:pPr algn="l" rtl="0"/>
            <a:r>
              <a:rPr lang="fr-ca" sz="3200" b="1" i="0" u="none" spc="600" baseline="0" dirty="0">
                <a:solidFill>
                  <a:srgbClr val="FF0000"/>
                </a:solidFill>
                <a:latin typeface="Montserrat" panose="00000500000000000000" pitchFamily="2" charset="0"/>
                <a:ea typeface="Montserrat" charset="0"/>
                <a:cs typeface="Montserrat" charset="0"/>
              </a:rPr>
              <a:t>Accès :</a:t>
            </a:r>
            <a:r>
              <a:rPr lang="fr-ca" sz="3200" b="0" i="0" u="none" spc="600" baseline="0" dirty="0">
                <a:solidFill>
                  <a:srgbClr val="FF0000"/>
                </a:solidFill>
                <a:latin typeface="Montserrat" panose="00000500000000000000" pitchFamily="2" charset="0"/>
                <a:ea typeface="Montserrat" charset="0"/>
                <a:cs typeface="Montserrat" charset="0"/>
              </a:rPr>
              <a:t> </a:t>
            </a:r>
            <a:r>
              <a:rPr lang="fr-ca" sz="3200" b="0" i="0" u="none" spc="600" baseline="0" dirty="0">
                <a:solidFill>
                  <a:srgbClr val="383C3C"/>
                </a:solidFill>
                <a:latin typeface="Montserrat" charset="0"/>
                <a:ea typeface="Montserrat" charset="0"/>
                <a:cs typeface="Montserrat" charset="0"/>
                <a:hlinkClick r:id="rId14"/>
              </a:rPr>
              <a:t>Ma Canada Vie au travail</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4161724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CARTE UNEFC</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1" name="TextBox 20">
            <a:extLst>
              <a:ext uri="{FF2B5EF4-FFF2-40B4-BE49-F238E27FC236}">
                <a16:creationId xmlns:a16="http://schemas.microsoft.com/office/drawing/2014/main" id="{46472E49-82BB-3B48-BB85-9860BE76A21B}"/>
              </a:ext>
            </a:extLst>
          </p:cNvPr>
          <p:cNvSpPr txBox="1"/>
          <p:nvPr>
            <p:custDataLst>
              <p:tags r:id="rId3"/>
            </p:custDataLst>
          </p:nvPr>
        </p:nvSpPr>
        <p:spPr>
          <a:xfrm>
            <a:off x="6281962" y="10917072"/>
            <a:ext cx="11813724" cy="1754326"/>
          </a:xfrm>
          <a:prstGeom prst="rect">
            <a:avLst/>
          </a:prstGeom>
          <a:noFill/>
        </p:spPr>
        <p:txBody>
          <a:bodyPr wrap="square" rtlCol="0">
            <a:spAutoFit/>
          </a:bodyPr>
          <a:lstStyle/>
          <a:p>
            <a:pPr algn="l" rtl="0"/>
            <a:r>
              <a:rPr lang="fr-ca" sz="3600" b="0" i="0" u="none" baseline="0" dirty="0">
                <a:solidFill>
                  <a:srgbClr val="383C3C"/>
                </a:solidFill>
                <a:latin typeface="Montserrat"/>
              </a:rPr>
              <a:t>Pour de plus amples renseignements, notamment sur l’admissibilité, visitez : </a:t>
            </a:r>
            <a:r>
              <a:rPr lang="fr-ca" sz="3600" b="0" i="0" u="none" baseline="0" dirty="0" err="1">
                <a:solidFill>
                  <a:srgbClr val="383C3C"/>
                </a:solidFill>
                <a:latin typeface="Montserrat"/>
                <a:hlinkClick r:id="rId13"/>
              </a:rPr>
              <a:t>UneFC</a:t>
            </a:r>
            <a:endParaRPr lang="fr-ca" sz="3600" dirty="0">
              <a:solidFill>
                <a:srgbClr val="383C3C"/>
              </a:solidFill>
              <a:latin typeface="Montserrat"/>
            </a:endParaRPr>
          </a:p>
          <a:p>
            <a:pPr marL="571357" indent="-571357" algn="l" rtl="0">
              <a:buFont typeface="Arial" panose="020B0604020202020204" pitchFamily="34" charset="0"/>
              <a:buChar char="•"/>
            </a:pPr>
            <a:endParaRPr lang="fr-ca" sz="3600" dirty="0">
              <a:solidFill>
                <a:srgbClr val="383C3C"/>
              </a:solidFill>
              <a:latin typeface="Montserrat"/>
            </a:endParaRPr>
          </a:p>
        </p:txBody>
      </p:sp>
      <p:pic>
        <p:nvPicPr>
          <p:cNvPr id="7" name="Picture 8"/>
          <p:cNvPicPr>
            <a:picLocks noGrp="1" noChangeAspect="1" noChangeArrowheads="1"/>
          </p:cNvPicPr>
          <p:nvPr>
            <p:ph sz="quarter" idx="12"/>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rot="21050634">
            <a:off x="3497189" y="3363688"/>
            <a:ext cx="7704699" cy="44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2906">
            <a:extLst>
              <a:ext uri="{FF2B5EF4-FFF2-40B4-BE49-F238E27FC236}">
                <a16:creationId xmlns:a16="http://schemas.microsoft.com/office/drawing/2014/main" id="{FF6A0800-3343-F240-A80C-E9313710F77B}"/>
              </a:ext>
            </a:extLst>
          </p:cNvPr>
          <p:cNvSpPr/>
          <p:nvPr>
            <p:custDataLst>
              <p:tags r:id="rId5"/>
            </p:custDataLst>
          </p:nvPr>
        </p:nvSpPr>
        <p:spPr>
          <a:xfrm>
            <a:off x="12860679" y="4109086"/>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custDataLst>
              <p:tags r:id="rId6"/>
            </p:custDataLst>
          </p:nvPr>
        </p:nvSpPr>
        <p:spPr>
          <a:xfrm>
            <a:off x="12860679" y="6839035"/>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CCDAE313-9C5E-9A48-8F76-5988EA2D1E2C}"/>
              </a:ext>
            </a:extLst>
          </p:cNvPr>
          <p:cNvSpPr txBox="1"/>
          <p:nvPr>
            <p:custDataLst>
              <p:tags r:id="rId7"/>
            </p:custDataLst>
          </p:nvPr>
        </p:nvSpPr>
        <p:spPr>
          <a:xfrm>
            <a:off x="13865167" y="3828002"/>
            <a:ext cx="6250415" cy="829651"/>
          </a:xfrm>
          <a:prstGeom prst="rect">
            <a:avLst/>
          </a:prstGeom>
          <a:noFill/>
        </p:spPr>
        <p:txBody>
          <a:bodyPr wrap="square" rtlCol="0">
            <a:spAutoFit/>
          </a:bodyPr>
          <a:lstStyle/>
          <a:p>
            <a:pPr algn="l" rtl="0">
              <a:lnSpc>
                <a:spcPct val="150000"/>
              </a:lnSpc>
            </a:pPr>
            <a:r>
              <a:rPr lang="fr-ca" sz="3600" b="0" i="0" u="none" spc="300" baseline="0">
                <a:solidFill>
                  <a:srgbClr val="383C3C"/>
                </a:solidFill>
                <a:latin typeface="Montserrat" panose="00000800000000000000" pitchFamily="2" charset="0"/>
              </a:rPr>
              <a:t>Récompenses</a:t>
            </a:r>
          </a:p>
        </p:txBody>
      </p:sp>
      <p:sp>
        <p:nvSpPr>
          <p:cNvPr id="13" name="TextBox 12">
            <a:extLst>
              <a:ext uri="{FF2B5EF4-FFF2-40B4-BE49-F238E27FC236}">
                <a16:creationId xmlns:a16="http://schemas.microsoft.com/office/drawing/2014/main" id="{CCDAE313-9C5E-9A48-8F76-5988EA2D1E2C}"/>
              </a:ext>
            </a:extLst>
          </p:cNvPr>
          <p:cNvSpPr txBox="1"/>
          <p:nvPr>
            <p:custDataLst>
              <p:tags r:id="rId8"/>
            </p:custDataLst>
          </p:nvPr>
        </p:nvSpPr>
        <p:spPr>
          <a:xfrm>
            <a:off x="13865166" y="6564187"/>
            <a:ext cx="6250415" cy="829651"/>
          </a:xfrm>
          <a:prstGeom prst="rect">
            <a:avLst/>
          </a:prstGeom>
          <a:noFill/>
        </p:spPr>
        <p:txBody>
          <a:bodyPr wrap="square" rtlCol="0">
            <a:spAutoFit/>
          </a:bodyPr>
          <a:lstStyle/>
          <a:p>
            <a:pPr algn="l" rtl="0">
              <a:lnSpc>
                <a:spcPct val="150000"/>
              </a:lnSpc>
            </a:pPr>
            <a:r>
              <a:rPr lang="fr-ca" sz="3600" b="0" i="0" u="none" spc="300" baseline="0">
                <a:solidFill>
                  <a:srgbClr val="383C3C"/>
                </a:solidFill>
                <a:latin typeface="Montserrat" panose="00000800000000000000" pitchFamily="2" charset="0"/>
              </a:rPr>
              <a:t>Rabais</a:t>
            </a:r>
          </a:p>
        </p:txBody>
      </p:sp>
      <p:sp>
        <p:nvSpPr>
          <p:cNvPr id="15" name="TextBox 14">
            <a:extLst>
              <a:ext uri="{FF2B5EF4-FFF2-40B4-BE49-F238E27FC236}">
                <a16:creationId xmlns:a16="http://schemas.microsoft.com/office/drawing/2014/main" id="{46472E49-82BB-3B48-BB85-9860BE76A21B}"/>
              </a:ext>
            </a:extLst>
          </p:cNvPr>
          <p:cNvSpPr txBox="1"/>
          <p:nvPr>
            <p:custDataLst>
              <p:tags r:id="rId9"/>
            </p:custDataLst>
          </p:nvPr>
        </p:nvSpPr>
        <p:spPr>
          <a:xfrm>
            <a:off x="13889882" y="4889976"/>
            <a:ext cx="9307286" cy="1569660"/>
          </a:xfrm>
          <a:prstGeom prst="rect">
            <a:avLst/>
          </a:prstGeom>
          <a:noFill/>
        </p:spPr>
        <p:txBody>
          <a:bodyPr wrap="square" rtlCol="0">
            <a:spAutoFit/>
          </a:bodyPr>
          <a:lstStyle/>
          <a:p>
            <a:pPr algn="l" rtl="0"/>
            <a:r>
              <a:rPr lang="fr-ca" sz="3200" b="0" i="0" u="none" baseline="0" dirty="0">
                <a:solidFill>
                  <a:srgbClr val="383C3C"/>
                </a:solidFill>
                <a:latin typeface="Montserrat Light" panose="00000400000000000000" pitchFamily="2" charset="0"/>
              </a:rPr>
              <a:t>Obtenez des points et des récompenses lorsque vous magasinez au CANEX. </a:t>
            </a:r>
            <a:r>
              <a:rPr lang="fr-ca" sz="3200" b="0" i="0" u="none" baseline="0" dirty="0" err="1">
                <a:solidFill>
                  <a:srgbClr val="383C3C"/>
                </a:solidFill>
                <a:latin typeface="Montserrat Light" panose="00000400000000000000" pitchFamily="2" charset="0"/>
              </a:rPr>
              <a:t>CANEX.ca</a:t>
            </a:r>
            <a:r>
              <a:rPr lang="fr-ca" sz="3200" b="0" i="0" u="none" baseline="0" dirty="0">
                <a:solidFill>
                  <a:srgbClr val="383C3C"/>
                </a:solidFill>
                <a:latin typeface="Montserrat Light" panose="00000400000000000000" pitchFamily="2" charset="0"/>
              </a:rPr>
              <a:t>/primes</a:t>
            </a:r>
          </a:p>
        </p:txBody>
      </p:sp>
      <p:sp>
        <p:nvSpPr>
          <p:cNvPr id="16" name="TextBox 15">
            <a:extLst>
              <a:ext uri="{FF2B5EF4-FFF2-40B4-BE49-F238E27FC236}">
                <a16:creationId xmlns:a16="http://schemas.microsoft.com/office/drawing/2014/main" id="{46472E49-82BB-3B48-BB85-9860BE76A21B}"/>
              </a:ext>
            </a:extLst>
          </p:cNvPr>
          <p:cNvSpPr txBox="1"/>
          <p:nvPr>
            <p:custDataLst>
              <p:tags r:id="rId10"/>
            </p:custDataLst>
          </p:nvPr>
        </p:nvSpPr>
        <p:spPr>
          <a:xfrm>
            <a:off x="13889882" y="7643964"/>
            <a:ext cx="9705449" cy="1569660"/>
          </a:xfrm>
          <a:prstGeom prst="rect">
            <a:avLst/>
          </a:prstGeom>
          <a:noFill/>
        </p:spPr>
        <p:txBody>
          <a:bodyPr wrap="square" rtlCol="0">
            <a:spAutoFit/>
          </a:bodyPr>
          <a:lstStyle/>
          <a:p>
            <a:pPr algn="l" rtl="0"/>
            <a:r>
              <a:rPr lang="fr-ca" sz="3200" b="0" i="0" u="none" baseline="0" dirty="0">
                <a:solidFill>
                  <a:srgbClr val="383C3C"/>
                </a:solidFill>
                <a:latin typeface="Montserrat Light" panose="00000400000000000000" pitchFamily="2" charset="0"/>
              </a:rPr>
              <a:t>Programme de reconnaissance des FC, le programme officiel de rabais de la communauté des FAC </a:t>
            </a:r>
            <a:r>
              <a:rPr lang="fr-CA" sz="3200" b="0" i="0" u="none" baseline="0" dirty="0">
                <a:solidFill>
                  <a:srgbClr val="383C3C"/>
                </a:solidFill>
                <a:latin typeface="Montserrat Light" panose="00000400000000000000" pitchFamily="2" charset="0"/>
              </a:rPr>
              <a:t>–</a:t>
            </a:r>
            <a:r>
              <a:rPr lang="fr-ca" sz="3200" dirty="0">
                <a:solidFill>
                  <a:srgbClr val="383C3C"/>
                </a:solidFill>
                <a:latin typeface="Montserrat Light" panose="00000400000000000000" pitchFamily="2" charset="0"/>
              </a:rPr>
              <a:t> </a:t>
            </a:r>
            <a:r>
              <a:rPr lang="fr-ca" sz="3200" b="0" i="0" u="none" baseline="0" dirty="0" err="1">
                <a:solidFill>
                  <a:srgbClr val="383C3C"/>
                </a:solidFill>
                <a:latin typeface="Montserrat Light" panose="00000400000000000000" pitchFamily="2" charset="0"/>
              </a:rPr>
              <a:t>ReconnaissanceFC.ca</a:t>
            </a:r>
            <a:endParaRPr lang="fr-ca" sz="3200" b="0" i="0" u="none" baseline="0" dirty="0">
              <a:solidFill>
                <a:srgbClr val="383C3C"/>
              </a:solidFill>
              <a:latin typeface="Montserrat Light" panose="00000400000000000000" pitchFamily="2" charset="0"/>
            </a:endParaRPr>
          </a:p>
        </p:txBody>
      </p:sp>
      <p:sp>
        <p:nvSpPr>
          <p:cNvPr id="14" name="Rectangle 13"/>
          <p:cNvSpPr/>
          <p:nvPr/>
        </p:nvSpPr>
        <p:spPr>
          <a:xfrm rot="20874720">
            <a:off x="1227896" y="1516265"/>
            <a:ext cx="3737292" cy="162595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L’admissibilité dépend de la situation d’emploi</a:t>
            </a:r>
            <a:endParaRPr lang="en-US" dirty="0">
              <a:solidFill>
                <a:schemeClr val="tx1"/>
              </a:solidFill>
            </a:endParaRPr>
          </a:p>
        </p:txBody>
      </p:sp>
    </p:spTree>
    <p:extLst>
      <p:ext uri="{BB962C8B-B14F-4D97-AF65-F5344CB8AC3E}">
        <p14:creationId xmlns:p14="http://schemas.microsoft.com/office/powerpoint/2010/main" val="1994809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84924" y="7720547"/>
            <a:ext cx="4567008" cy="4567008"/>
          </a:xfrm>
          <a:prstGeom prst="rect">
            <a:avLst/>
          </a:prstGeom>
        </p:spPr>
      </p:pic>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À NOTRE SUJET</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0" name="TextBox 19">
            <a:extLst>
              <a:ext uri="{FF2B5EF4-FFF2-40B4-BE49-F238E27FC236}">
                <a16:creationId xmlns:a16="http://schemas.microsoft.com/office/drawing/2014/main" id="{E33260E3-5AEC-D140-ACAF-BDB5F681058A}"/>
              </a:ext>
            </a:extLst>
          </p:cNvPr>
          <p:cNvSpPr txBox="1"/>
          <p:nvPr>
            <p:custDataLst>
              <p:tags r:id="rId3"/>
            </p:custDataLst>
          </p:nvPr>
        </p:nvSpPr>
        <p:spPr>
          <a:xfrm>
            <a:off x="4762671" y="6699028"/>
            <a:ext cx="16242261" cy="1077218"/>
          </a:xfrm>
          <a:prstGeom prst="rect">
            <a:avLst/>
          </a:prstGeom>
          <a:noFill/>
        </p:spPr>
        <p:txBody>
          <a:bodyPr wrap="square" rtlCol="0">
            <a:spAutoFit/>
          </a:bodyPr>
          <a:lstStyle/>
          <a:p>
            <a:pPr algn="l" rtl="0"/>
            <a:r>
              <a:rPr lang="fr-ca" sz="3200" b="0" i="0" u="none" spc="300" baseline="0" dirty="0">
                <a:solidFill>
                  <a:srgbClr val="383C3C"/>
                </a:solidFill>
                <a:latin typeface="Montserrat Light" charset="0"/>
                <a:ea typeface="Montserrat Light" charset="0"/>
                <a:cs typeface="Montserrat Light" charset="0"/>
              </a:rPr>
              <a:t>« Nous rendons nos membres plus forts. » </a:t>
            </a:r>
          </a:p>
          <a:p>
            <a:pPr algn="l" rtl="0"/>
            <a:r>
              <a:rPr lang="fr-ca" sz="3200" b="0" i="0" u="none" spc="300" baseline="0" dirty="0">
                <a:solidFill>
                  <a:srgbClr val="383C3C"/>
                </a:solidFill>
                <a:latin typeface="Montserrat Light" charset="0"/>
                <a:ea typeface="Montserrat Light" charset="0"/>
                <a:cs typeface="Montserrat Light" charset="0"/>
              </a:rPr>
              <a:t>Des personnes en meilleure santé, des communautés plus fortes et un meilleur Canada</a:t>
            </a:r>
          </a:p>
        </p:txBody>
      </p:sp>
      <p:sp>
        <p:nvSpPr>
          <p:cNvPr id="21" name="TextBox 20">
            <a:extLst>
              <a:ext uri="{FF2B5EF4-FFF2-40B4-BE49-F238E27FC236}">
                <a16:creationId xmlns:a16="http://schemas.microsoft.com/office/drawing/2014/main" id="{A4A5AAB8-E5F9-EF48-BA53-DD3B24193EEB}"/>
              </a:ext>
            </a:extLst>
          </p:cNvPr>
          <p:cNvSpPr txBox="1"/>
          <p:nvPr>
            <p:custDataLst>
              <p:tags r:id="rId4"/>
            </p:custDataLst>
          </p:nvPr>
        </p:nvSpPr>
        <p:spPr>
          <a:xfrm>
            <a:off x="4715780" y="5800076"/>
            <a:ext cx="3900427" cy="646331"/>
          </a:xfrm>
          <a:prstGeom prst="rect">
            <a:avLst/>
          </a:prstGeom>
          <a:noFill/>
        </p:spPr>
        <p:txBody>
          <a:bodyPr wrap="none" rtlCol="0">
            <a:spAutoFit/>
          </a:bodyPr>
          <a:lstStyle/>
          <a:p>
            <a:pPr algn="l" rtl="0"/>
            <a:r>
              <a:rPr lang="fr-ca" sz="3600" b="1" i="0" u="none" spc="600" baseline="0">
                <a:solidFill>
                  <a:srgbClr val="383C3C"/>
                </a:solidFill>
                <a:latin typeface="Montserrat" pitchFamily="2" charset="77"/>
                <a:ea typeface="Montserrat" charset="0"/>
                <a:cs typeface="Montserrat" charset="0"/>
              </a:rPr>
              <a:t>Notre mission</a:t>
            </a:r>
          </a:p>
        </p:txBody>
      </p:sp>
      <p:sp>
        <p:nvSpPr>
          <p:cNvPr id="22" name="Shape 2906">
            <a:extLst>
              <a:ext uri="{FF2B5EF4-FFF2-40B4-BE49-F238E27FC236}">
                <a16:creationId xmlns:a16="http://schemas.microsoft.com/office/drawing/2014/main" id="{38C9CB04-2009-AF49-825D-78E36026D99E}"/>
              </a:ext>
            </a:extLst>
          </p:cNvPr>
          <p:cNvSpPr/>
          <p:nvPr>
            <p:custDataLst>
              <p:tags r:id="rId5"/>
            </p:custDataLst>
          </p:nvPr>
        </p:nvSpPr>
        <p:spPr>
          <a:xfrm>
            <a:off x="3702197" y="594900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3" name="TextBox 22">
            <a:extLst>
              <a:ext uri="{FF2B5EF4-FFF2-40B4-BE49-F238E27FC236}">
                <a16:creationId xmlns:a16="http://schemas.microsoft.com/office/drawing/2014/main" id="{AADBFACC-D309-6A45-A83D-A2D2A70774E1}"/>
              </a:ext>
            </a:extLst>
          </p:cNvPr>
          <p:cNvSpPr txBox="1"/>
          <p:nvPr>
            <p:custDataLst>
              <p:tags r:id="rId6"/>
            </p:custDataLst>
          </p:nvPr>
        </p:nvSpPr>
        <p:spPr>
          <a:xfrm>
            <a:off x="4739225" y="4768283"/>
            <a:ext cx="16242261" cy="830997"/>
          </a:xfrm>
          <a:prstGeom prst="rect">
            <a:avLst/>
          </a:prstGeom>
          <a:noFill/>
        </p:spPr>
        <p:txBody>
          <a:bodyPr wrap="square" rtlCol="0">
            <a:spAutoFit/>
          </a:bodyPr>
          <a:lstStyle/>
          <a:p>
            <a:pPr algn="just" rtl="0">
              <a:lnSpc>
                <a:spcPct val="150000"/>
              </a:lnSpc>
            </a:pPr>
            <a:r>
              <a:rPr lang="fr-ca" sz="3200" b="0" i="0" u="none" spc="300" baseline="0">
                <a:solidFill>
                  <a:srgbClr val="383C3C"/>
                </a:solidFill>
                <a:latin typeface="Montserrat Light" charset="0"/>
                <a:ea typeface="Montserrat Light" charset="0"/>
                <a:cs typeface="Montserrat Light" charset="0"/>
              </a:rPr>
              <a:t>Améliorer la vie de nos membres au pays comme à l’étranger.</a:t>
            </a:r>
          </a:p>
        </p:txBody>
      </p:sp>
      <p:sp>
        <p:nvSpPr>
          <p:cNvPr id="24" name="TextBox 23">
            <a:extLst>
              <a:ext uri="{FF2B5EF4-FFF2-40B4-BE49-F238E27FC236}">
                <a16:creationId xmlns:a16="http://schemas.microsoft.com/office/drawing/2014/main" id="{0340B178-5D31-444D-A8FA-E71280710E27}"/>
              </a:ext>
            </a:extLst>
          </p:cNvPr>
          <p:cNvSpPr txBox="1"/>
          <p:nvPr>
            <p:custDataLst>
              <p:tags r:id="rId7"/>
            </p:custDataLst>
          </p:nvPr>
        </p:nvSpPr>
        <p:spPr>
          <a:xfrm>
            <a:off x="4770690" y="3991617"/>
            <a:ext cx="4967669" cy="646331"/>
          </a:xfrm>
          <a:prstGeom prst="rect">
            <a:avLst/>
          </a:prstGeom>
          <a:noFill/>
        </p:spPr>
        <p:txBody>
          <a:bodyPr wrap="square" rtlCol="0">
            <a:spAutoFit/>
          </a:bodyPr>
          <a:lstStyle/>
          <a:p>
            <a:pPr algn="l" rtl="0"/>
            <a:r>
              <a:rPr lang="fr-ca" sz="3600" b="1" i="0" u="none" spc="600" baseline="0" dirty="0">
                <a:solidFill>
                  <a:srgbClr val="383C3C"/>
                </a:solidFill>
                <a:latin typeface="Montserrat" pitchFamily="2" charset="77"/>
                <a:ea typeface="Montserrat" charset="0"/>
                <a:cs typeface="Montserrat" charset="0"/>
              </a:rPr>
              <a:t>Notre vision</a:t>
            </a:r>
          </a:p>
        </p:txBody>
      </p:sp>
      <p:sp>
        <p:nvSpPr>
          <p:cNvPr id="25" name="Shape 2906">
            <a:extLst>
              <a:ext uri="{FF2B5EF4-FFF2-40B4-BE49-F238E27FC236}">
                <a16:creationId xmlns:a16="http://schemas.microsoft.com/office/drawing/2014/main" id="{FF6A0800-3343-F240-A80C-E9313710F77B}"/>
              </a:ext>
            </a:extLst>
          </p:cNvPr>
          <p:cNvSpPr/>
          <p:nvPr>
            <p:custDataLst>
              <p:tags r:id="rId8"/>
            </p:custDataLst>
          </p:nvPr>
        </p:nvSpPr>
        <p:spPr>
          <a:xfrm>
            <a:off x="3710216" y="409845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algn="l" defTabSz="456950" rtl="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6" name="TextBox 25">
            <a:extLst>
              <a:ext uri="{FF2B5EF4-FFF2-40B4-BE49-F238E27FC236}">
                <a16:creationId xmlns:a16="http://schemas.microsoft.com/office/drawing/2014/main" id="{DED230CC-E12F-8849-8C60-5F0746920114}"/>
              </a:ext>
            </a:extLst>
          </p:cNvPr>
          <p:cNvSpPr txBox="1"/>
          <p:nvPr>
            <p:custDataLst>
              <p:tags r:id="rId9"/>
            </p:custDataLst>
          </p:nvPr>
        </p:nvSpPr>
        <p:spPr>
          <a:xfrm>
            <a:off x="4762672" y="9323859"/>
            <a:ext cx="9250392" cy="2963696"/>
          </a:xfrm>
          <a:prstGeom prst="rect">
            <a:avLst/>
          </a:prstGeom>
          <a:noFill/>
        </p:spPr>
        <p:txBody>
          <a:bodyPr wrap="square" rtlCol="0">
            <a:spAutoFit/>
          </a:bodyPr>
          <a:lstStyle/>
          <a:p>
            <a:pPr algn="just" rtl="0">
              <a:lnSpc>
                <a:spcPct val="150000"/>
              </a:lnSpc>
            </a:pPr>
            <a:r>
              <a:rPr lang="fr-ca" sz="3200" b="0" i="0" u="none" spc="300" baseline="0" dirty="0">
                <a:solidFill>
                  <a:srgbClr val="383C3C"/>
                </a:solidFill>
                <a:latin typeface="Montserrat Light" charset="0"/>
                <a:ea typeface="Montserrat Light" charset="0"/>
                <a:cs typeface="Montserrat Light" charset="0"/>
              </a:rPr>
              <a:t>Nous nous soucions de nos membres, nous agissons avec intégrité, nous formons une équipe et nous sommes créatifs.</a:t>
            </a:r>
          </a:p>
        </p:txBody>
      </p:sp>
      <p:sp>
        <p:nvSpPr>
          <p:cNvPr id="27" name="TextBox 26">
            <a:extLst>
              <a:ext uri="{FF2B5EF4-FFF2-40B4-BE49-F238E27FC236}">
                <a16:creationId xmlns:a16="http://schemas.microsoft.com/office/drawing/2014/main" id="{8931BC40-06F5-374C-8E4E-18F4CBB361F1}"/>
              </a:ext>
            </a:extLst>
          </p:cNvPr>
          <p:cNvSpPr txBox="1"/>
          <p:nvPr>
            <p:custDataLst>
              <p:tags r:id="rId10"/>
            </p:custDataLst>
          </p:nvPr>
        </p:nvSpPr>
        <p:spPr>
          <a:xfrm>
            <a:off x="4747246" y="8532198"/>
            <a:ext cx="3615092" cy="646331"/>
          </a:xfrm>
          <a:prstGeom prst="rect">
            <a:avLst/>
          </a:prstGeom>
          <a:noFill/>
        </p:spPr>
        <p:txBody>
          <a:bodyPr wrap="none" rtlCol="0">
            <a:spAutoFit/>
          </a:bodyPr>
          <a:lstStyle/>
          <a:p>
            <a:pPr algn="l" rtl="0"/>
            <a:r>
              <a:rPr lang="fr-ca" sz="3600" b="1" i="0" u="none" spc="600" baseline="0">
                <a:solidFill>
                  <a:srgbClr val="383C3C"/>
                </a:solidFill>
                <a:latin typeface="Montserrat" pitchFamily="2" charset="77"/>
                <a:ea typeface="Montserrat" charset="0"/>
                <a:cs typeface="Montserrat" charset="0"/>
              </a:rPr>
              <a:t>Nos valeurs</a:t>
            </a:r>
          </a:p>
        </p:txBody>
      </p:sp>
      <p:sp>
        <p:nvSpPr>
          <p:cNvPr id="28" name="Shape 2906">
            <a:extLst>
              <a:ext uri="{FF2B5EF4-FFF2-40B4-BE49-F238E27FC236}">
                <a16:creationId xmlns:a16="http://schemas.microsoft.com/office/drawing/2014/main" id="{88491936-F507-6C4B-971E-B025FAFA08B3}"/>
              </a:ext>
            </a:extLst>
          </p:cNvPr>
          <p:cNvSpPr/>
          <p:nvPr>
            <p:custDataLst>
              <p:tags r:id="rId11"/>
            </p:custDataLst>
          </p:nvPr>
        </p:nvSpPr>
        <p:spPr>
          <a:xfrm>
            <a:off x="3710215" y="8690508"/>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custDataLst>
              <p:tags r:id="rId12"/>
            </p:custDataLst>
          </p:nvPr>
        </p:nvSpPr>
        <p:spPr>
          <a:xfrm>
            <a:off x="14739090" y="12260503"/>
            <a:ext cx="9008415" cy="954107"/>
          </a:xfrm>
          <a:prstGeom prst="rect">
            <a:avLst/>
          </a:prstGeom>
          <a:noFill/>
        </p:spPr>
        <p:txBody>
          <a:bodyPr wrap="square" rtlCol="0">
            <a:spAutoFit/>
          </a:bodyPr>
          <a:lstStyle/>
          <a:p>
            <a:r>
              <a:rPr lang="fr-ca" sz="2800" b="0" i="0" u="none" spc="600" baseline="0" dirty="0">
                <a:solidFill>
                  <a:srgbClr val="FF0000"/>
                </a:solidFill>
                <a:latin typeface="Montserrat Light" panose="00000400000000000000" pitchFamily="2" charset="0"/>
                <a:ea typeface="Montserrat" charset="0"/>
                <a:cs typeface="Montserrat" charset="0"/>
              </a:rPr>
              <a:t>Plus </a:t>
            </a:r>
            <a:r>
              <a:rPr lang="fr-ca" sz="2800" spc="600" dirty="0">
                <a:solidFill>
                  <a:srgbClr val="FF0000"/>
                </a:solidFill>
                <a:latin typeface="Montserrat Light" panose="00000400000000000000" pitchFamily="2" charset="0"/>
                <a:ea typeface="Montserrat" charset="0"/>
                <a:cs typeface="Montserrat" charset="0"/>
              </a:rPr>
              <a:t>de renseignements</a:t>
            </a:r>
            <a:r>
              <a:rPr lang="fr-ca" sz="2800" b="0" i="0" u="none" spc="600" baseline="0" dirty="0">
                <a:solidFill>
                  <a:srgbClr val="FF0000"/>
                </a:solidFill>
                <a:latin typeface="Montserrat Light" panose="00000400000000000000" pitchFamily="2" charset="0"/>
                <a:ea typeface="Montserrat" charset="0"/>
                <a:cs typeface="Montserrat" charset="0"/>
              </a:rPr>
              <a:t> : </a:t>
            </a:r>
            <a:r>
              <a:rPr lang="fr-CA" sz="2800" b="0" i="0" u="none" spc="600" baseline="0" dirty="0">
                <a:solidFill>
                  <a:srgbClr val="383C3C"/>
                </a:solidFill>
                <a:latin typeface="Montserrat Light" panose="00000400000000000000" pitchFamily="2" charset="0"/>
                <a:ea typeface="Montserrat" charset="0"/>
                <a:cs typeface="Montserrat" charset="0"/>
                <a:hlinkClick r:id="rId17"/>
              </a:rPr>
              <a:t>SBMFC.CA</a:t>
            </a:r>
            <a:endParaRPr lang="fr-ca" sz="2800" spc="600" dirty="0">
              <a:solidFill>
                <a:srgbClr val="383C3C"/>
              </a:solidFill>
              <a:latin typeface="Montserrat Light" panose="00000400000000000000" pitchFamily="2" charset="0"/>
              <a:ea typeface="Montserrat" charset="0"/>
              <a:cs typeface="Montserrat" charset="0"/>
            </a:endParaRPr>
          </a:p>
        </p:txBody>
      </p:sp>
      <p:sp>
        <p:nvSpPr>
          <p:cNvPr id="16" name="TextBox 15">
            <a:extLst>
              <a:ext uri="{FF2B5EF4-FFF2-40B4-BE49-F238E27FC236}">
                <a16:creationId xmlns:a16="http://schemas.microsoft.com/office/drawing/2014/main" id="{8931BC40-06F5-374C-8E4E-18F4CBB361F1}"/>
              </a:ext>
            </a:extLst>
          </p:cNvPr>
          <p:cNvSpPr txBox="1"/>
          <p:nvPr>
            <p:custDataLst>
              <p:tags r:id="rId13"/>
            </p:custDataLst>
          </p:nvPr>
        </p:nvSpPr>
        <p:spPr>
          <a:xfrm>
            <a:off x="4379892" y="12475946"/>
            <a:ext cx="8503909" cy="523220"/>
          </a:xfrm>
          <a:prstGeom prst="rect">
            <a:avLst/>
          </a:prstGeom>
          <a:noFill/>
        </p:spPr>
        <p:txBody>
          <a:bodyPr wrap="square" rtlCol="0">
            <a:spAutoFit/>
          </a:bodyPr>
          <a:lstStyle/>
          <a:p>
            <a:r>
              <a:rPr lang="fr-ca" sz="2800" b="0" i="0" u="none" spc="600" baseline="0" dirty="0">
                <a:solidFill>
                  <a:srgbClr val="FF0000"/>
                </a:solidFill>
                <a:latin typeface="Montserrat" charset="0"/>
                <a:ea typeface="Montserrat" charset="0"/>
                <a:cs typeface="Montserrat" charset="0"/>
              </a:rPr>
              <a:t>Plus</a:t>
            </a:r>
            <a:r>
              <a:rPr lang="fr-ca" sz="2800" b="0" i="0" u="none" spc="600" baseline="0" dirty="0">
                <a:solidFill>
                  <a:srgbClr val="FF0000"/>
                </a:solidFill>
                <a:latin typeface="Montserrat Light" panose="00000400000000000000" pitchFamily="2" charset="0"/>
                <a:ea typeface="Montserrat" charset="0"/>
                <a:cs typeface="Montserrat" charset="0"/>
              </a:rPr>
              <a:t> </a:t>
            </a:r>
            <a:r>
              <a:rPr lang="fr-ca" sz="2800" spc="600" dirty="0">
                <a:solidFill>
                  <a:srgbClr val="FF0000"/>
                </a:solidFill>
                <a:latin typeface="Montserrat" charset="0"/>
                <a:ea typeface="Montserrat" charset="0"/>
                <a:cs typeface="Montserrat" charset="0"/>
              </a:rPr>
              <a:t>de renseignements</a:t>
            </a:r>
            <a:r>
              <a:rPr lang="fr-ca" sz="2800" b="0" i="0" u="none" spc="600" baseline="0" dirty="0">
                <a:solidFill>
                  <a:srgbClr val="FF0000"/>
                </a:solidFill>
                <a:latin typeface="Montserrat" charset="0"/>
                <a:ea typeface="Montserrat" charset="0"/>
                <a:cs typeface="Montserrat" charset="0"/>
              </a:rPr>
              <a:t> : </a:t>
            </a:r>
            <a:r>
              <a:rPr lang="fr-ca" sz="2800" b="0" i="0" u="none" spc="600" baseline="0" dirty="0">
                <a:solidFill>
                  <a:srgbClr val="383C3C"/>
                </a:solidFill>
                <a:latin typeface="Montserrat" charset="0"/>
                <a:ea typeface="Montserrat" charset="0"/>
                <a:cs typeface="Montserrat" charset="0"/>
                <a:hlinkClick r:id="rId18"/>
              </a:rPr>
              <a:t>CORE</a:t>
            </a:r>
            <a:endParaRPr lang="fr-ca" sz="28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590536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rotWithShape="1">
          <a:blip r:embed="rId15">
            <a:extLst>
              <a:ext uri="{28A0092B-C50C-407E-A947-70E740481C1C}">
                <a14:useLocalDpi xmlns:a14="http://schemas.microsoft.com/office/drawing/2010/main" val="0"/>
              </a:ext>
            </a:extLst>
          </a:blip>
          <a:srcRect r="12898"/>
          <a:stretch/>
        </p:blipFill>
        <p:spPr>
          <a:xfrm>
            <a:off x="17994043" y="1591590"/>
            <a:ext cx="6132049" cy="10560148"/>
          </a:xfrm>
          <a:prstGeom prst="rect">
            <a:avLst/>
          </a:prstGeom>
        </p:spPr>
      </p:pic>
      <p:sp>
        <p:nvSpPr>
          <p:cNvPr id="5" name="TextBox 4">
            <a:extLst>
              <a:ext uri="{FF2B5EF4-FFF2-40B4-BE49-F238E27FC236}">
                <a16:creationId xmlns:a16="http://schemas.microsoft.com/office/drawing/2014/main" id="{1352988B-3CB5-6448-B75C-0AA3DBD04EBA}"/>
              </a:ext>
            </a:extLst>
          </p:cNvPr>
          <p:cNvSpPr txBox="1"/>
          <p:nvPr>
            <p:custDataLst>
              <p:tags r:id="rId2"/>
            </p:custDataLst>
          </p:nvPr>
        </p:nvSpPr>
        <p:spPr>
          <a:xfrm>
            <a:off x="2499744" y="1564262"/>
            <a:ext cx="19378160"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POINTS À RETENIR</a:t>
            </a:r>
            <a:endParaRPr lang="fr-ca" sz="6600" b="1" spc="600" dirty="0">
              <a:solidFill>
                <a:srgbClr val="383C3C"/>
              </a:solidFill>
              <a:latin typeface="Montserrat" panose="00000800000000000000" pitchFamily="2" charset="0"/>
            </a:endParaRPr>
          </a:p>
        </p:txBody>
      </p:sp>
      <p:sp>
        <p:nvSpPr>
          <p:cNvPr id="6" name="TextBox 5">
            <a:extLst>
              <a:ext uri="{FF2B5EF4-FFF2-40B4-BE49-F238E27FC236}">
                <a16:creationId xmlns:a16="http://schemas.microsoft.com/office/drawing/2014/main" id="{BF3FDC46-6476-624C-B54B-E300E1B489B9}"/>
              </a:ext>
            </a:extLst>
          </p:cNvPr>
          <p:cNvSpPr txBox="1"/>
          <p:nvPr>
            <p:custDataLst>
              <p:tags r:id="rId3"/>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9" name="Shape 2906">
            <a:extLst>
              <a:ext uri="{FF2B5EF4-FFF2-40B4-BE49-F238E27FC236}">
                <a16:creationId xmlns:a16="http://schemas.microsoft.com/office/drawing/2014/main" id="{FF6A0800-3343-F240-A80C-E9313710F77B}"/>
              </a:ext>
            </a:extLst>
          </p:cNvPr>
          <p:cNvSpPr/>
          <p:nvPr>
            <p:custDataLst>
              <p:tags r:id="rId4"/>
            </p:custDataLst>
          </p:nvPr>
        </p:nvSpPr>
        <p:spPr>
          <a:xfrm>
            <a:off x="3732377" y="413761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custDataLst>
              <p:tags r:id="rId5"/>
            </p:custDataLst>
          </p:nvPr>
        </p:nvSpPr>
        <p:spPr>
          <a:xfrm>
            <a:off x="3728065" y="6229713"/>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Shape 2906">
            <a:extLst>
              <a:ext uri="{FF2B5EF4-FFF2-40B4-BE49-F238E27FC236}">
                <a16:creationId xmlns:a16="http://schemas.microsoft.com/office/drawing/2014/main" id="{FF6A0800-3343-F240-A80C-E9313710F77B}"/>
              </a:ext>
            </a:extLst>
          </p:cNvPr>
          <p:cNvSpPr/>
          <p:nvPr>
            <p:custDataLst>
              <p:tags r:id="rId6"/>
            </p:custDataLst>
          </p:nvPr>
        </p:nvSpPr>
        <p:spPr>
          <a:xfrm>
            <a:off x="3732377" y="812966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TextBox 13">
            <a:extLst>
              <a:ext uri="{FF2B5EF4-FFF2-40B4-BE49-F238E27FC236}">
                <a16:creationId xmlns:a16="http://schemas.microsoft.com/office/drawing/2014/main" id="{CCDAE313-9C5E-9A48-8F76-5988EA2D1E2C}"/>
              </a:ext>
            </a:extLst>
          </p:cNvPr>
          <p:cNvSpPr txBox="1"/>
          <p:nvPr>
            <p:custDataLst>
              <p:tags r:id="rId7"/>
            </p:custDataLst>
          </p:nvPr>
        </p:nvSpPr>
        <p:spPr>
          <a:xfrm>
            <a:off x="4726266" y="3851596"/>
            <a:ext cx="9120829" cy="923330"/>
          </a:xfrm>
          <a:prstGeom prst="rect">
            <a:avLst/>
          </a:prstGeom>
          <a:noFill/>
        </p:spPr>
        <p:txBody>
          <a:bodyPr wrap="square" rtlCol="0">
            <a:spAutoFit/>
          </a:bodyPr>
          <a:lstStyle/>
          <a:p>
            <a:pPr algn="l" rtl="0">
              <a:lnSpc>
                <a:spcPct val="150000"/>
              </a:lnSpc>
              <a:spcBef>
                <a:spcPts val="600"/>
              </a:spcBef>
            </a:pPr>
            <a:r>
              <a:rPr lang="fr-ca" sz="3600" b="0" i="0" u="none" spc="300" baseline="0" dirty="0">
                <a:solidFill>
                  <a:srgbClr val="383C3C"/>
                </a:solidFill>
                <a:latin typeface="Montserrat" panose="00000800000000000000" pitchFamily="2" charset="0"/>
              </a:rPr>
              <a:t>Consultez le site CORE.</a:t>
            </a:r>
          </a:p>
        </p:txBody>
      </p:sp>
      <p:sp>
        <p:nvSpPr>
          <p:cNvPr id="15" name="TextBox 14">
            <a:extLst>
              <a:ext uri="{FF2B5EF4-FFF2-40B4-BE49-F238E27FC236}">
                <a16:creationId xmlns:a16="http://schemas.microsoft.com/office/drawing/2014/main" id="{CCDAE313-9C5E-9A48-8F76-5988EA2D1E2C}"/>
              </a:ext>
            </a:extLst>
          </p:cNvPr>
          <p:cNvSpPr txBox="1"/>
          <p:nvPr>
            <p:custDataLst>
              <p:tags r:id="rId8"/>
            </p:custDataLst>
          </p:nvPr>
        </p:nvSpPr>
        <p:spPr>
          <a:xfrm>
            <a:off x="4726265" y="6081729"/>
            <a:ext cx="14461847" cy="646331"/>
          </a:xfrm>
          <a:prstGeom prst="rect">
            <a:avLst/>
          </a:prstGeom>
          <a:noFill/>
        </p:spPr>
        <p:txBody>
          <a:bodyPr wrap="square" rtlCol="0">
            <a:spAutoFit/>
          </a:bodyPr>
          <a:lstStyle/>
          <a:p>
            <a:pPr algn="l" rtl="0">
              <a:spcBef>
                <a:spcPts val="600"/>
              </a:spcBef>
            </a:pPr>
            <a:r>
              <a:rPr lang="fr-ca" sz="3600" b="0" i="0" u="none" spc="300" baseline="0" dirty="0">
                <a:solidFill>
                  <a:srgbClr val="383C3C"/>
                </a:solidFill>
                <a:latin typeface="Montserrat" panose="00000800000000000000" pitchFamily="2" charset="0"/>
              </a:rPr>
              <a:t>Posez des questions à votre surveillant immédiat.</a:t>
            </a:r>
          </a:p>
        </p:txBody>
      </p:sp>
      <p:sp>
        <p:nvSpPr>
          <p:cNvPr id="16" name="TextBox 15">
            <a:extLst>
              <a:ext uri="{FF2B5EF4-FFF2-40B4-BE49-F238E27FC236}">
                <a16:creationId xmlns:a16="http://schemas.microsoft.com/office/drawing/2014/main" id="{CCDAE313-9C5E-9A48-8F76-5988EA2D1E2C}"/>
              </a:ext>
            </a:extLst>
          </p:cNvPr>
          <p:cNvSpPr txBox="1"/>
          <p:nvPr>
            <p:custDataLst>
              <p:tags r:id="rId9"/>
            </p:custDataLst>
          </p:nvPr>
        </p:nvSpPr>
        <p:spPr>
          <a:xfrm>
            <a:off x="4726266" y="7954180"/>
            <a:ext cx="11732934" cy="646331"/>
          </a:xfrm>
          <a:prstGeom prst="rect">
            <a:avLst/>
          </a:prstGeom>
          <a:noFill/>
        </p:spPr>
        <p:txBody>
          <a:bodyPr wrap="square" rtlCol="0">
            <a:spAutoFit/>
          </a:bodyPr>
          <a:lstStyle/>
          <a:p>
            <a:pPr algn="l" rtl="0">
              <a:spcBef>
                <a:spcPts val="600"/>
              </a:spcBef>
            </a:pPr>
            <a:r>
              <a:rPr lang="fr-ca" sz="3600" b="0" i="0" u="none" spc="300" baseline="0" dirty="0">
                <a:solidFill>
                  <a:srgbClr val="383C3C"/>
                </a:solidFill>
                <a:latin typeface="Montserrat" panose="00000800000000000000" pitchFamily="2" charset="0"/>
              </a:rPr>
              <a:t>Communiquez avec votre bureau des RH.</a:t>
            </a:r>
          </a:p>
        </p:txBody>
      </p:sp>
      <p:sp>
        <p:nvSpPr>
          <p:cNvPr id="11" name="TextBox 10">
            <a:extLst>
              <a:ext uri="{FF2B5EF4-FFF2-40B4-BE49-F238E27FC236}">
                <a16:creationId xmlns:a16="http://schemas.microsoft.com/office/drawing/2014/main" id="{CCDAE313-9C5E-9A48-8F76-5988EA2D1E2C}"/>
              </a:ext>
            </a:extLst>
          </p:cNvPr>
          <p:cNvSpPr txBox="1"/>
          <p:nvPr>
            <p:custDataLst>
              <p:tags r:id="rId10"/>
            </p:custDataLst>
          </p:nvPr>
        </p:nvSpPr>
        <p:spPr>
          <a:xfrm>
            <a:off x="4750980" y="4728139"/>
            <a:ext cx="16280220" cy="1077218"/>
          </a:xfrm>
          <a:prstGeom prst="rect">
            <a:avLst/>
          </a:prstGeom>
          <a:noFill/>
        </p:spPr>
        <p:txBody>
          <a:bodyPr wrap="square" rtlCol="0">
            <a:spAutoFit/>
          </a:bodyPr>
          <a:lstStyle/>
          <a:p>
            <a:pPr algn="l" rtl="0">
              <a:spcBef>
                <a:spcPts val="600"/>
              </a:spcBef>
            </a:pPr>
            <a:r>
              <a:rPr lang="fr-ca" sz="3200" b="0" i="0" u="none" spc="300" baseline="0" dirty="0">
                <a:solidFill>
                  <a:srgbClr val="383C3C"/>
                </a:solidFill>
                <a:latin typeface="Montserrat Light" panose="00000400000000000000" pitchFamily="2" charset="0"/>
              </a:rPr>
              <a:t>Rendez-vous sur notre site intranet pour vous tenir informé et accéder à des outils et des ressources.</a:t>
            </a:r>
          </a:p>
        </p:txBody>
      </p:sp>
      <p:sp>
        <p:nvSpPr>
          <p:cNvPr id="13" name="TextBox 12">
            <a:extLst>
              <a:ext uri="{FF2B5EF4-FFF2-40B4-BE49-F238E27FC236}">
                <a16:creationId xmlns:a16="http://schemas.microsoft.com/office/drawing/2014/main" id="{CCDAE313-9C5E-9A48-8F76-5988EA2D1E2C}"/>
              </a:ext>
            </a:extLst>
          </p:cNvPr>
          <p:cNvSpPr txBox="1"/>
          <p:nvPr>
            <p:custDataLst>
              <p:tags r:id="rId11"/>
            </p:custDataLst>
          </p:nvPr>
        </p:nvSpPr>
        <p:spPr>
          <a:xfrm>
            <a:off x="4726266" y="6716403"/>
            <a:ext cx="17788980" cy="747705"/>
          </a:xfrm>
          <a:prstGeom prst="rect">
            <a:avLst/>
          </a:prstGeom>
          <a:noFill/>
        </p:spPr>
        <p:txBody>
          <a:bodyPr wrap="square" rtlCol="0">
            <a:spAutoFit/>
          </a:bodyPr>
          <a:lstStyle/>
          <a:p>
            <a:pPr algn="l" rtl="0">
              <a:lnSpc>
                <a:spcPct val="150000"/>
              </a:lnSpc>
              <a:spcBef>
                <a:spcPts val="600"/>
              </a:spcBef>
            </a:pPr>
            <a:r>
              <a:rPr lang="fr-ca" sz="3200" b="0" i="0" u="none" spc="300" baseline="0" dirty="0">
                <a:solidFill>
                  <a:srgbClr val="383C3C"/>
                </a:solidFill>
                <a:latin typeface="Montserrat Light" panose="00000400000000000000" pitchFamily="2" charset="0"/>
              </a:rPr>
              <a:t>C’est votre personne-ressource.</a:t>
            </a:r>
          </a:p>
        </p:txBody>
      </p:sp>
      <p:sp>
        <p:nvSpPr>
          <p:cNvPr id="17" name="TextBox 16">
            <a:extLst>
              <a:ext uri="{FF2B5EF4-FFF2-40B4-BE49-F238E27FC236}">
                <a16:creationId xmlns:a16="http://schemas.microsoft.com/office/drawing/2014/main" id="{CCDAE313-9C5E-9A48-8F76-5988EA2D1E2C}"/>
              </a:ext>
            </a:extLst>
          </p:cNvPr>
          <p:cNvSpPr txBox="1"/>
          <p:nvPr>
            <p:custDataLst>
              <p:tags r:id="rId12"/>
            </p:custDataLst>
          </p:nvPr>
        </p:nvSpPr>
        <p:spPr>
          <a:xfrm>
            <a:off x="4749712" y="8633230"/>
            <a:ext cx="13244331" cy="1077218"/>
          </a:xfrm>
          <a:prstGeom prst="rect">
            <a:avLst/>
          </a:prstGeom>
          <a:noFill/>
        </p:spPr>
        <p:txBody>
          <a:bodyPr wrap="square" rtlCol="0">
            <a:spAutoFit/>
          </a:bodyPr>
          <a:lstStyle/>
          <a:p>
            <a:pPr algn="l" rtl="0">
              <a:spcBef>
                <a:spcPts val="600"/>
              </a:spcBef>
            </a:pPr>
            <a:r>
              <a:rPr lang="fr-ca" sz="3200" b="0" i="0" u="none" spc="300" baseline="0" dirty="0">
                <a:solidFill>
                  <a:srgbClr val="383C3C"/>
                </a:solidFill>
                <a:latin typeface="Montserrat Light" panose="00000400000000000000" pitchFamily="2" charset="0"/>
              </a:rPr>
              <a:t>Le personnel des RH est là pour vous accompagner dans votre parcours aux SBMFC.</a:t>
            </a:r>
          </a:p>
        </p:txBody>
      </p:sp>
    </p:spTree>
    <p:extLst>
      <p:ext uri="{BB962C8B-B14F-4D97-AF65-F5344CB8AC3E}">
        <p14:creationId xmlns:p14="http://schemas.microsoft.com/office/powerpoint/2010/main" val="716223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8" cy="1097280"/>
          </a:xfrm>
          <a:prstGeom prst="rect">
            <a:avLst/>
          </a:prstGeom>
          <a:noFill/>
        </p:spPr>
        <p:txBody>
          <a:bodyPr wrap="square" rtlCol="0">
            <a:spAutoFit/>
          </a:bodyPr>
          <a:lstStyle/>
          <a:p>
            <a:pPr algn="ctr"/>
            <a:r>
              <a:rPr lang="en-US" sz="6600" b="1" spc="600">
                <a:solidFill>
                  <a:srgbClr val="383C3C"/>
                </a:solidFill>
                <a:latin typeface="Montserrat" panose="00000500000000000000" pitchFamily="2" charset="0"/>
              </a:rPr>
              <a:t>À NOTRE SUJET</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396240"/>
          </a:xfrm>
          <a:prstGeom prst="rect">
            <a:avLst/>
          </a:prstGeom>
          <a:noFill/>
        </p:spPr>
        <p:txBody>
          <a:bodyPr wrap="square" rtlCol="0">
            <a:spAutoFit/>
          </a:bodyPr>
          <a:lstStyle/>
          <a:p>
            <a:pPr algn="ctr"/>
            <a:r>
              <a:rPr lang="en-US" sz="2000" spc="1200">
                <a:solidFill>
                  <a:srgbClr val="383C3C"/>
                </a:solidFill>
                <a:latin typeface="Montserrat" charset="0"/>
                <a:ea typeface="Montserrat" charset="0"/>
                <a:cs typeface="Montserrat" charset="0"/>
              </a:rPr>
              <a:t>RESSOURCES HUMAINES DES SBMFC</a:t>
            </a:r>
          </a:p>
        </p:txBody>
      </p:sp>
      <p:sp>
        <p:nvSpPr>
          <p:cNvPr id="21" name="TextBox 20">
            <a:extLst>
              <a:ext uri="{FF2B5EF4-FFF2-40B4-BE49-F238E27FC236}">
                <a16:creationId xmlns:a16="http://schemas.microsoft.com/office/drawing/2014/main" id="{46472E49-82BB-3B48-BB85-9860BE76A21B}"/>
              </a:ext>
            </a:extLst>
          </p:cNvPr>
          <p:cNvSpPr txBox="1"/>
          <p:nvPr>
            <p:custDataLst>
              <p:tags r:id="rId3"/>
            </p:custDataLst>
          </p:nvPr>
        </p:nvSpPr>
        <p:spPr>
          <a:xfrm>
            <a:off x="13881464" y="4872933"/>
            <a:ext cx="9307286" cy="1737360"/>
          </a:xfrm>
          <a:prstGeom prst="rect">
            <a:avLst/>
          </a:prstGeom>
          <a:noFill/>
        </p:spPr>
        <p:txBody>
          <a:bodyPr wrap="square" rtlCol="0">
            <a:spAutoFit/>
          </a:bodyPr>
          <a:lstStyle/>
          <a:p>
            <a:r>
              <a:rPr lang="fr-CA" sz="3600" b="1" dirty="0">
                <a:solidFill>
                  <a:srgbClr val="383C3C"/>
                </a:solidFill>
                <a:latin typeface="Montserrat Light" panose="00000400000000000000" pitchFamily="2" charset="0"/>
              </a:rPr>
              <a:t>Plus de 4 000 </a:t>
            </a:r>
            <a:r>
              <a:rPr lang="fr-CA" sz="3600" dirty="0">
                <a:solidFill>
                  <a:srgbClr val="383C3C"/>
                </a:solidFill>
                <a:latin typeface="Montserrat Light" panose="00000400000000000000" pitchFamily="2" charset="0"/>
              </a:rPr>
              <a:t>employés au Canada, aux États-Unis et ailleurs</a:t>
            </a:r>
          </a:p>
          <a:p>
            <a:endParaRPr lang="fr-CA" sz="3600" dirty="0">
              <a:solidFill>
                <a:srgbClr val="383C3C"/>
              </a:solidFill>
              <a:latin typeface="Montserrat" charset="0"/>
            </a:endParaRPr>
          </a:p>
        </p:txBody>
      </p:sp>
      <p:pic>
        <p:nvPicPr>
          <p:cNvPr id="5" name="Content Placeholder 4"/>
          <p:cNvPicPr>
            <a:picLocks noGrp="1" noChangeAspect="1"/>
          </p:cNvPicPr>
          <p:nvPr>
            <p:ph sz="quarter" idx="12"/>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0" y="3747558"/>
            <a:ext cx="12188825" cy="8125883"/>
          </a:xfrm>
        </p:spPr>
      </p:pic>
      <p:sp>
        <p:nvSpPr>
          <p:cNvPr id="7" name="Shape 2906">
            <a:extLst>
              <a:ext uri="{FF2B5EF4-FFF2-40B4-BE49-F238E27FC236}">
                <a16:creationId xmlns:a16="http://schemas.microsoft.com/office/drawing/2014/main" id="{FF6A0800-3343-F240-A80C-E9313710F77B}"/>
              </a:ext>
            </a:extLst>
          </p:cNvPr>
          <p:cNvSpPr/>
          <p:nvPr>
            <p:custDataLst>
              <p:tags r:id="rId5"/>
            </p:custDataLst>
          </p:nvPr>
        </p:nvSpPr>
        <p:spPr>
          <a:xfrm>
            <a:off x="12846581" y="502121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8" name="Shape 2906">
            <a:extLst>
              <a:ext uri="{FF2B5EF4-FFF2-40B4-BE49-F238E27FC236}">
                <a16:creationId xmlns:a16="http://schemas.microsoft.com/office/drawing/2014/main" id="{FF6A0800-3343-F240-A80C-E9313710F77B}"/>
              </a:ext>
            </a:extLst>
          </p:cNvPr>
          <p:cNvSpPr/>
          <p:nvPr>
            <p:custDataLst>
              <p:tags r:id="rId6"/>
            </p:custDataLst>
          </p:nvPr>
        </p:nvSpPr>
        <p:spPr>
          <a:xfrm>
            <a:off x="12846581" y="679436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9" name="Shape 2906">
            <a:extLst>
              <a:ext uri="{FF2B5EF4-FFF2-40B4-BE49-F238E27FC236}">
                <a16:creationId xmlns:a16="http://schemas.microsoft.com/office/drawing/2014/main" id="{FF6A0800-3343-F240-A80C-E9313710F77B}"/>
              </a:ext>
            </a:extLst>
          </p:cNvPr>
          <p:cNvSpPr/>
          <p:nvPr>
            <p:custDataLst>
              <p:tags r:id="rId7"/>
            </p:custDataLst>
          </p:nvPr>
        </p:nvSpPr>
        <p:spPr>
          <a:xfrm>
            <a:off x="12893753" y="832664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0" name="TextBox 9">
            <a:extLst>
              <a:ext uri="{FF2B5EF4-FFF2-40B4-BE49-F238E27FC236}">
                <a16:creationId xmlns:a16="http://schemas.microsoft.com/office/drawing/2014/main" id="{46472E49-82BB-3B48-BB85-9860BE76A21B}"/>
              </a:ext>
            </a:extLst>
          </p:cNvPr>
          <p:cNvSpPr txBox="1"/>
          <p:nvPr>
            <p:custDataLst>
              <p:tags r:id="rId8"/>
            </p:custDataLst>
          </p:nvPr>
        </p:nvSpPr>
        <p:spPr>
          <a:xfrm>
            <a:off x="13881464" y="6711022"/>
            <a:ext cx="9307286" cy="1737360"/>
          </a:xfrm>
          <a:prstGeom prst="rect">
            <a:avLst/>
          </a:prstGeom>
          <a:noFill/>
        </p:spPr>
        <p:txBody>
          <a:bodyPr wrap="square" rtlCol="0">
            <a:spAutoFit/>
          </a:bodyPr>
          <a:lstStyle/>
          <a:p>
            <a:r>
              <a:rPr lang="fr-CA" sz="3600" b="1" dirty="0">
                <a:solidFill>
                  <a:srgbClr val="383C3C"/>
                </a:solidFill>
                <a:latin typeface="Montserrat Light" panose="00000400000000000000" pitchFamily="2" charset="0"/>
              </a:rPr>
              <a:t>Quatre divisions opérationnelles : </a:t>
            </a:r>
            <a:r>
              <a:rPr lang="fr-CA" sz="3600" dirty="0">
                <a:solidFill>
                  <a:srgbClr val="383C3C"/>
                </a:solidFill>
                <a:latin typeface="Montserrat Light" panose="00000400000000000000" pitchFamily="2" charset="0"/>
              </a:rPr>
              <a:t>CANEX, Financière SISIP, PSP, SFM </a:t>
            </a:r>
          </a:p>
          <a:p>
            <a:pPr marL="571357" indent="-571357">
              <a:buFont typeface="Arial" panose="020B0604020202020204" pitchFamily="34" charset="0"/>
              <a:buChar char="•"/>
            </a:pPr>
            <a:endParaRPr lang="fr-CA" sz="3600" dirty="0">
              <a:solidFill>
                <a:srgbClr val="383C3C"/>
              </a:solidFill>
              <a:latin typeface="Montserrat Light" panose="00000400000000000000" pitchFamily="2" charset="0"/>
            </a:endParaRPr>
          </a:p>
        </p:txBody>
      </p:sp>
      <p:sp>
        <p:nvSpPr>
          <p:cNvPr id="11" name="TextBox 10">
            <a:extLst>
              <a:ext uri="{FF2B5EF4-FFF2-40B4-BE49-F238E27FC236}">
                <a16:creationId xmlns:a16="http://schemas.microsoft.com/office/drawing/2014/main" id="{46472E49-82BB-3B48-BB85-9860BE76A21B}"/>
              </a:ext>
            </a:extLst>
          </p:cNvPr>
          <p:cNvSpPr txBox="1"/>
          <p:nvPr>
            <p:custDataLst>
              <p:tags r:id="rId9"/>
            </p:custDataLst>
          </p:nvPr>
        </p:nvSpPr>
        <p:spPr>
          <a:xfrm>
            <a:off x="13881464" y="8206321"/>
            <a:ext cx="9307286" cy="2862322"/>
          </a:xfrm>
          <a:prstGeom prst="rect">
            <a:avLst/>
          </a:prstGeom>
          <a:noFill/>
        </p:spPr>
        <p:txBody>
          <a:bodyPr wrap="square" rtlCol="0">
            <a:spAutoFit/>
          </a:bodyPr>
          <a:lstStyle/>
          <a:p>
            <a:r>
              <a:rPr lang="fr-CA" sz="3600" b="1" dirty="0">
                <a:solidFill>
                  <a:srgbClr val="383C3C"/>
                </a:solidFill>
                <a:latin typeface="Montserrat Light" panose="00000400000000000000" pitchFamily="2" charset="0"/>
              </a:rPr>
              <a:t>Divisions de soutien : Finances, Ressources humaines, Services de l’information, Services généraux, Marketing et Expérience membre</a:t>
            </a:r>
          </a:p>
          <a:p>
            <a:pPr marL="571357" indent="-571357">
              <a:buFont typeface="Arial" panose="020B0604020202020204" pitchFamily="34" charset="0"/>
              <a:buChar char="•"/>
            </a:pPr>
            <a:endParaRPr lang="en-CA" sz="3600" dirty="0">
              <a:solidFill>
                <a:srgbClr val="383C3C"/>
              </a:solidFill>
              <a:latin typeface="Montserrat" charset="0"/>
            </a:endParaRPr>
          </a:p>
        </p:txBody>
      </p:sp>
      <p:sp>
        <p:nvSpPr>
          <p:cNvPr id="13" name="TextBox 12">
            <a:extLst>
              <a:ext uri="{FF2B5EF4-FFF2-40B4-BE49-F238E27FC236}">
                <a16:creationId xmlns:a16="http://schemas.microsoft.com/office/drawing/2014/main" id="{8931BC40-06F5-374C-8E4E-18F4CBB361F1}"/>
              </a:ext>
            </a:extLst>
          </p:cNvPr>
          <p:cNvSpPr txBox="1"/>
          <p:nvPr>
            <p:custDataLst>
              <p:tags r:id="rId10"/>
            </p:custDataLst>
          </p:nvPr>
        </p:nvSpPr>
        <p:spPr>
          <a:xfrm>
            <a:off x="13876390" y="6137485"/>
            <a:ext cx="4884671" cy="338554"/>
          </a:xfrm>
          <a:prstGeom prst="rect">
            <a:avLst/>
          </a:prstGeom>
          <a:noFill/>
        </p:spPr>
        <p:txBody>
          <a:bodyPr wrap="none" rtlCol="0">
            <a:spAutoFit/>
          </a:bodyPr>
          <a:lstStyle/>
          <a:p>
            <a:r>
              <a:rPr lang="en-US" sz="1600" spc="600" dirty="0">
                <a:solidFill>
                  <a:srgbClr val="FF0000"/>
                </a:solidFill>
                <a:latin typeface="Montserrat Light" panose="00000400000000000000" pitchFamily="2" charset="0"/>
                <a:ea typeface="Montserrat" charset="0"/>
                <a:cs typeface="Montserrat" charset="0"/>
              </a:rPr>
              <a:t>Plus de </a:t>
            </a:r>
            <a:r>
              <a:rPr lang="en-US" sz="1600" spc="600" dirty="0" err="1">
                <a:solidFill>
                  <a:srgbClr val="FF0000"/>
                </a:solidFill>
                <a:latin typeface="Montserrat Light" panose="00000400000000000000" pitchFamily="2" charset="0"/>
                <a:ea typeface="Montserrat" charset="0"/>
                <a:cs typeface="Montserrat" charset="0"/>
              </a:rPr>
              <a:t>détails</a:t>
            </a:r>
            <a:r>
              <a:rPr lang="en-US" sz="1600" spc="600" dirty="0">
                <a:solidFill>
                  <a:srgbClr val="FF0000"/>
                </a:solidFill>
                <a:latin typeface="Montserrat Light" panose="00000400000000000000" pitchFamily="2" charset="0"/>
                <a:ea typeface="Montserrat" charset="0"/>
                <a:cs typeface="Montserrat" charset="0"/>
              </a:rPr>
              <a:t> :</a:t>
            </a:r>
            <a:r>
              <a:rPr lang="en-US" sz="1600" spc="600" dirty="0">
                <a:solidFill>
                  <a:srgbClr val="383C3C"/>
                </a:solidFill>
                <a:latin typeface="Montserrat Light" panose="00000400000000000000" pitchFamily="2" charset="0"/>
                <a:ea typeface="Montserrat" charset="0"/>
                <a:cs typeface="Montserrat" charset="0"/>
                <a:hlinkClick r:id="rId15"/>
              </a:rPr>
              <a:t>SBMFC.CA</a:t>
            </a:r>
            <a:endParaRPr lang="en-US" sz="1600" spc="600" dirty="0">
              <a:solidFill>
                <a:srgbClr val="383C3C"/>
              </a:solidFill>
              <a:latin typeface="Montserrat Light" panose="00000400000000000000" pitchFamily="2" charset="0"/>
              <a:ea typeface="Montserrat" charset="0"/>
              <a:cs typeface="Montserrat" charset="0"/>
            </a:endParaRPr>
          </a:p>
        </p:txBody>
      </p:sp>
      <p:sp>
        <p:nvSpPr>
          <p:cNvPr id="14" name="TextBox 13">
            <a:extLst>
              <a:ext uri="{FF2B5EF4-FFF2-40B4-BE49-F238E27FC236}">
                <a16:creationId xmlns:a16="http://schemas.microsoft.com/office/drawing/2014/main" id="{8931BC40-06F5-374C-8E4E-18F4CBB361F1}"/>
              </a:ext>
            </a:extLst>
          </p:cNvPr>
          <p:cNvSpPr txBox="1"/>
          <p:nvPr>
            <p:custDataLst>
              <p:tags r:id="rId11"/>
            </p:custDataLst>
          </p:nvPr>
        </p:nvSpPr>
        <p:spPr>
          <a:xfrm>
            <a:off x="13876389" y="10657724"/>
            <a:ext cx="4884671" cy="584775"/>
          </a:xfrm>
          <a:prstGeom prst="rect">
            <a:avLst/>
          </a:prstGeom>
          <a:noFill/>
        </p:spPr>
        <p:txBody>
          <a:bodyPr wrap="none" rtlCol="0">
            <a:spAutoFit/>
          </a:bodyPr>
          <a:lstStyle/>
          <a:p>
            <a:r>
              <a:rPr lang="en-US" sz="1600" spc="600" dirty="0">
                <a:solidFill>
                  <a:srgbClr val="FF0000"/>
                </a:solidFill>
                <a:latin typeface="Montserrat Light" panose="00000400000000000000" pitchFamily="2" charset="0"/>
                <a:ea typeface="Montserrat" charset="0"/>
                <a:cs typeface="Montserrat" charset="0"/>
              </a:rPr>
              <a:t>Plus de </a:t>
            </a:r>
            <a:r>
              <a:rPr lang="en-US" sz="1600" spc="600" dirty="0" err="1">
                <a:solidFill>
                  <a:srgbClr val="FF0000"/>
                </a:solidFill>
                <a:latin typeface="Montserrat Light" panose="00000400000000000000" pitchFamily="2" charset="0"/>
                <a:ea typeface="Montserrat" charset="0"/>
                <a:cs typeface="Montserrat" charset="0"/>
              </a:rPr>
              <a:t>détails</a:t>
            </a:r>
            <a:r>
              <a:rPr lang="en-US" sz="1600" spc="600" dirty="0">
                <a:solidFill>
                  <a:srgbClr val="FF0000"/>
                </a:solidFill>
                <a:latin typeface="Montserrat Light" panose="00000400000000000000" pitchFamily="2" charset="0"/>
                <a:ea typeface="Montserrat" charset="0"/>
                <a:cs typeface="Montserrat" charset="0"/>
              </a:rPr>
              <a:t> :</a:t>
            </a:r>
            <a:r>
              <a:rPr lang="en-US" sz="1600" spc="600" dirty="0">
                <a:solidFill>
                  <a:srgbClr val="383C3C"/>
                </a:solidFill>
                <a:latin typeface="Montserrat Light" panose="00000400000000000000" pitchFamily="2" charset="0"/>
                <a:ea typeface="Montserrat" charset="0"/>
                <a:cs typeface="Montserrat" charset="0"/>
                <a:hlinkClick r:id="rId16"/>
              </a:rPr>
              <a:t> </a:t>
            </a:r>
            <a:r>
              <a:rPr lang="en-US" sz="1600" spc="600" dirty="0">
                <a:solidFill>
                  <a:srgbClr val="383C3C"/>
                </a:solidFill>
                <a:latin typeface="Montserrat Light" panose="00000400000000000000" pitchFamily="2" charset="0"/>
                <a:ea typeface="Montserrat" charset="0"/>
                <a:cs typeface="Montserrat" charset="0"/>
                <a:hlinkClick r:id="rId17"/>
              </a:rPr>
              <a:t>SBMFC.CA</a:t>
            </a:r>
            <a:endParaRPr lang="en-US" sz="1600" spc="600" dirty="0">
              <a:solidFill>
                <a:srgbClr val="383C3C"/>
              </a:solidFill>
              <a:latin typeface="Montserrat Light" panose="00000400000000000000" pitchFamily="2" charset="0"/>
              <a:ea typeface="Montserrat" charset="0"/>
              <a:cs typeface="Montserrat" charset="0"/>
            </a:endParaRPr>
          </a:p>
          <a:p>
            <a:endParaRPr lang="en-US" sz="1600" spc="600" dirty="0">
              <a:solidFill>
                <a:srgbClr val="383C3C"/>
              </a:solidFill>
              <a:latin typeface="Montserrat Light" panose="00000400000000000000" pitchFamily="2" charset="0"/>
              <a:ea typeface="Montserrat" charset="0"/>
              <a:cs typeface="Montserrat" charset="0"/>
            </a:endParaRPr>
          </a:p>
        </p:txBody>
      </p:sp>
    </p:spTree>
    <p:extLst>
      <p:ext uri="{BB962C8B-B14F-4D97-AF65-F5344CB8AC3E}">
        <p14:creationId xmlns:p14="http://schemas.microsoft.com/office/powerpoint/2010/main" val="472913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38D8505C-9AF9-5C40-8555-D8B8C999139D}"/>
              </a:ext>
            </a:extLst>
          </p:cNvPr>
          <p:cNvSpPr txBox="1">
            <a:spLocks/>
          </p:cNvSpPr>
          <p:nvPr>
            <p:custDataLst>
              <p:tags r:id="rId1"/>
            </p:custDataLst>
          </p:nvPr>
        </p:nvSpPr>
        <p:spPr>
          <a:xfrm>
            <a:off x="4726709" y="4134503"/>
            <a:ext cx="7822486" cy="699849"/>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l" rtl="0">
              <a:buNone/>
            </a:pPr>
            <a:r>
              <a:rPr lang="fr-ca" sz="3600" b="0" i="0" u="none" spc="300" baseline="0">
                <a:ln>
                  <a:solidFill>
                    <a:srgbClr val="383C3C"/>
                  </a:solidFill>
                </a:ln>
                <a:solidFill>
                  <a:srgbClr val="383C3C"/>
                </a:solidFill>
                <a:latin typeface="Montserrat" panose="00000800000000000000" pitchFamily="2" charset="0"/>
                <a:ea typeface="Montserrat" charset="0"/>
                <a:cs typeface="Montserrat" charset="0"/>
              </a:rPr>
              <a:t>Orientation client</a:t>
            </a:r>
          </a:p>
          <a:p>
            <a:pPr marL="571500" indent="-571500" algn="l" rtl="0"/>
            <a:endParaRPr lang="fr-ca" sz="3600" spc="300" dirty="0">
              <a:ln>
                <a:solidFill>
                  <a:srgbClr val="383C3C"/>
                </a:solidFill>
              </a:ln>
              <a:solidFill>
                <a:srgbClr val="383C3C"/>
              </a:solidFill>
              <a:latin typeface="Montserrat Light" pitchFamily="2" charset="77"/>
              <a:ea typeface="Montserrat" charset="0"/>
              <a:cs typeface="Montserrat" charset="0"/>
            </a:endParaRPr>
          </a:p>
        </p:txBody>
      </p:sp>
      <p:sp>
        <p:nvSpPr>
          <p:cNvPr id="7" name="TextBox 6">
            <a:extLst>
              <a:ext uri="{FF2B5EF4-FFF2-40B4-BE49-F238E27FC236}">
                <a16:creationId xmlns:a16="http://schemas.microsoft.com/office/drawing/2014/main" id="{94ABC907-F7E4-0044-8A91-8733B41D7F42}"/>
              </a:ext>
            </a:extLst>
          </p:cNvPr>
          <p:cNvSpPr txBox="1"/>
          <p:nvPr>
            <p:custDataLst>
              <p:tags r:id="rId2"/>
            </p:custDataLst>
          </p:nvPr>
        </p:nvSpPr>
        <p:spPr>
          <a:xfrm>
            <a:off x="6173919" y="1382254"/>
            <a:ext cx="11286805" cy="2123658"/>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ea typeface="Montserrat" charset="0"/>
                <a:cs typeface="Montserrat" charset="0"/>
              </a:rPr>
              <a:t>NOS COMPÉTENCES PARTAGÉES</a:t>
            </a:r>
            <a:endParaRPr lang="fr-ca" sz="6600" b="1" spc="600" dirty="0">
              <a:solidFill>
                <a:srgbClr val="383C3C"/>
              </a:solidFill>
              <a:latin typeface="Montserrat" pitchFamily="2" charset="77"/>
            </a:endParaRPr>
          </a:p>
        </p:txBody>
      </p:sp>
      <p:sp>
        <p:nvSpPr>
          <p:cNvPr id="8" name="TextBox 7">
            <a:extLst>
              <a:ext uri="{FF2B5EF4-FFF2-40B4-BE49-F238E27FC236}">
                <a16:creationId xmlns:a16="http://schemas.microsoft.com/office/drawing/2014/main" id="{4DCFE837-E54A-1B41-A6F8-8FA7ACE65717}"/>
              </a:ext>
            </a:extLst>
          </p:cNvPr>
          <p:cNvSpPr txBox="1"/>
          <p:nvPr>
            <p:custDataLst>
              <p:tags r:id="rId3"/>
            </p:custDataLst>
          </p:nvPr>
        </p:nvSpPr>
        <p:spPr>
          <a:xfrm>
            <a:off x="6173919" y="868721"/>
            <a:ext cx="1178761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pic>
        <p:nvPicPr>
          <p:cNvPr id="2" name="Content Placeholder 1"/>
          <p:cNvPicPr>
            <a:picLocks noGrp="1" noChangeAspect="1"/>
          </p:cNvPicPr>
          <p:nvPr>
            <p:ph sz="quarter" idx="12"/>
            <p:custDataLst>
              <p:tags r:id="rId4"/>
            </p:custDataLst>
          </p:nvPr>
        </p:nvPicPr>
        <p:blipFill>
          <a:blip r:embed="rId25">
            <a:extLst>
              <a:ext uri="{28A0092B-C50C-407E-A947-70E740481C1C}">
                <a14:useLocalDpi xmlns:a14="http://schemas.microsoft.com/office/drawing/2010/main" val="0"/>
              </a:ext>
            </a:extLst>
          </a:blip>
          <a:stretch>
            <a:fillRect/>
          </a:stretch>
        </p:blipFill>
        <p:spPr>
          <a:xfrm>
            <a:off x="11338560" y="3612218"/>
            <a:ext cx="11422216" cy="8297200"/>
          </a:xfrm>
        </p:spPr>
      </p:pic>
      <p:sp>
        <p:nvSpPr>
          <p:cNvPr id="10" name="Shape 2906">
            <a:extLst>
              <a:ext uri="{FF2B5EF4-FFF2-40B4-BE49-F238E27FC236}">
                <a16:creationId xmlns:a16="http://schemas.microsoft.com/office/drawing/2014/main" id="{FF6A0800-3343-F240-A80C-E9313710F77B}"/>
              </a:ext>
            </a:extLst>
          </p:cNvPr>
          <p:cNvSpPr/>
          <p:nvPr>
            <p:custDataLst>
              <p:tags r:id="rId5"/>
            </p:custDataLst>
          </p:nvPr>
        </p:nvSpPr>
        <p:spPr>
          <a:xfrm>
            <a:off x="3740207" y="4110475"/>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algn="l" defTabSz="456950" rtl="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Shape 2906">
            <a:extLst>
              <a:ext uri="{FF2B5EF4-FFF2-40B4-BE49-F238E27FC236}">
                <a16:creationId xmlns:a16="http://schemas.microsoft.com/office/drawing/2014/main" id="{FF6A0800-3343-F240-A80C-E9313710F77B}"/>
              </a:ext>
            </a:extLst>
          </p:cNvPr>
          <p:cNvSpPr/>
          <p:nvPr>
            <p:custDataLst>
              <p:tags r:id="rId6"/>
            </p:custDataLst>
          </p:nvPr>
        </p:nvSpPr>
        <p:spPr>
          <a:xfrm>
            <a:off x="3740207" y="548294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algn="l" defTabSz="456950" rtl="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Shape 2906">
            <a:extLst>
              <a:ext uri="{FF2B5EF4-FFF2-40B4-BE49-F238E27FC236}">
                <a16:creationId xmlns:a16="http://schemas.microsoft.com/office/drawing/2014/main" id="{FF6A0800-3343-F240-A80C-E9313710F77B}"/>
              </a:ext>
            </a:extLst>
          </p:cNvPr>
          <p:cNvSpPr/>
          <p:nvPr>
            <p:custDataLst>
              <p:tags r:id="rId7"/>
            </p:custDataLst>
          </p:nvPr>
        </p:nvSpPr>
        <p:spPr>
          <a:xfrm>
            <a:off x="3740207" y="685542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algn="l" defTabSz="456950" rtl="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Shape 2906">
            <a:extLst>
              <a:ext uri="{FF2B5EF4-FFF2-40B4-BE49-F238E27FC236}">
                <a16:creationId xmlns:a16="http://schemas.microsoft.com/office/drawing/2014/main" id="{FF6A0800-3343-F240-A80C-E9313710F77B}"/>
              </a:ext>
            </a:extLst>
          </p:cNvPr>
          <p:cNvSpPr/>
          <p:nvPr>
            <p:custDataLst>
              <p:tags r:id="rId8"/>
            </p:custDataLst>
          </p:nvPr>
        </p:nvSpPr>
        <p:spPr>
          <a:xfrm>
            <a:off x="3740207" y="822789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algn="l" defTabSz="456950" rtl="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7" name="Shape 2906">
            <a:extLst>
              <a:ext uri="{FF2B5EF4-FFF2-40B4-BE49-F238E27FC236}">
                <a16:creationId xmlns:a16="http://schemas.microsoft.com/office/drawing/2014/main" id="{FF6A0800-3343-F240-A80C-E9313710F77B}"/>
              </a:ext>
            </a:extLst>
          </p:cNvPr>
          <p:cNvSpPr/>
          <p:nvPr>
            <p:custDataLst>
              <p:tags r:id="rId9"/>
            </p:custDataLst>
          </p:nvPr>
        </p:nvSpPr>
        <p:spPr>
          <a:xfrm>
            <a:off x="3740207" y="960036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algn="l" defTabSz="456950" rtl="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8" name="Shape 2906">
            <a:extLst>
              <a:ext uri="{FF2B5EF4-FFF2-40B4-BE49-F238E27FC236}">
                <a16:creationId xmlns:a16="http://schemas.microsoft.com/office/drawing/2014/main" id="{FF6A0800-3343-F240-A80C-E9313710F77B}"/>
              </a:ext>
            </a:extLst>
          </p:cNvPr>
          <p:cNvSpPr/>
          <p:nvPr>
            <p:custDataLst>
              <p:tags r:id="rId10"/>
            </p:custDataLst>
          </p:nvPr>
        </p:nvSpPr>
        <p:spPr>
          <a:xfrm>
            <a:off x="3740207" y="1097284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algn="l" defTabSz="456950" rtl="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9" name="Content Placeholder 4">
            <a:extLst>
              <a:ext uri="{FF2B5EF4-FFF2-40B4-BE49-F238E27FC236}">
                <a16:creationId xmlns:a16="http://schemas.microsoft.com/office/drawing/2014/main" id="{38D8505C-9AF9-5C40-8555-D8B8C999139D}"/>
              </a:ext>
            </a:extLst>
          </p:cNvPr>
          <p:cNvSpPr txBox="1">
            <a:spLocks/>
          </p:cNvSpPr>
          <p:nvPr>
            <p:custDataLst>
              <p:tags r:id="rId11"/>
            </p:custDataLst>
          </p:nvPr>
        </p:nvSpPr>
        <p:spPr>
          <a:xfrm>
            <a:off x="4726709" y="5568730"/>
            <a:ext cx="7822486" cy="619357"/>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l" rtl="0">
              <a:buNone/>
            </a:pPr>
            <a:r>
              <a:rPr lang="fr-ca" sz="3600" b="0" i="0" u="none" spc="300" baseline="0">
                <a:ln>
                  <a:solidFill>
                    <a:srgbClr val="383C3C"/>
                  </a:solidFill>
                </a:ln>
                <a:solidFill>
                  <a:srgbClr val="383C3C"/>
                </a:solidFill>
                <a:latin typeface="Montserrat" panose="00000800000000000000" pitchFamily="2" charset="0"/>
                <a:ea typeface="Montserrat" charset="0"/>
                <a:cs typeface="Montserrat" charset="0"/>
              </a:rPr>
              <a:t>Communication</a:t>
            </a:r>
          </a:p>
        </p:txBody>
      </p:sp>
      <p:sp>
        <p:nvSpPr>
          <p:cNvPr id="20" name="Content Placeholder 4">
            <a:extLst>
              <a:ext uri="{FF2B5EF4-FFF2-40B4-BE49-F238E27FC236}">
                <a16:creationId xmlns:a16="http://schemas.microsoft.com/office/drawing/2014/main" id="{38D8505C-9AF9-5C40-8555-D8B8C999139D}"/>
              </a:ext>
            </a:extLst>
          </p:cNvPr>
          <p:cNvSpPr txBox="1">
            <a:spLocks/>
          </p:cNvSpPr>
          <p:nvPr>
            <p:custDataLst>
              <p:tags r:id="rId12"/>
            </p:custDataLst>
          </p:nvPr>
        </p:nvSpPr>
        <p:spPr>
          <a:xfrm>
            <a:off x="4750155" y="6805235"/>
            <a:ext cx="7822486" cy="619357"/>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l" rtl="0">
              <a:buNone/>
            </a:pPr>
            <a:r>
              <a:rPr lang="fr-ca" sz="3600" b="0" i="0" u="none" spc="300" baseline="0">
                <a:ln>
                  <a:solidFill>
                    <a:srgbClr val="383C3C"/>
                  </a:solidFill>
                </a:ln>
                <a:solidFill>
                  <a:srgbClr val="383C3C"/>
                </a:solidFill>
                <a:latin typeface="Montserrat" panose="00000800000000000000" pitchFamily="2" charset="0"/>
                <a:ea typeface="Montserrat" charset="0"/>
                <a:cs typeface="Montserrat" charset="0"/>
              </a:rPr>
              <a:t>Innovation</a:t>
            </a:r>
          </a:p>
        </p:txBody>
      </p:sp>
      <p:sp>
        <p:nvSpPr>
          <p:cNvPr id="21" name="Content Placeholder 4">
            <a:extLst>
              <a:ext uri="{FF2B5EF4-FFF2-40B4-BE49-F238E27FC236}">
                <a16:creationId xmlns:a16="http://schemas.microsoft.com/office/drawing/2014/main" id="{38D8505C-9AF9-5C40-8555-D8B8C999139D}"/>
              </a:ext>
            </a:extLst>
          </p:cNvPr>
          <p:cNvSpPr txBox="1">
            <a:spLocks/>
          </p:cNvSpPr>
          <p:nvPr>
            <p:custDataLst>
              <p:tags r:id="rId13"/>
            </p:custDataLst>
          </p:nvPr>
        </p:nvSpPr>
        <p:spPr>
          <a:xfrm>
            <a:off x="4750155" y="8276200"/>
            <a:ext cx="7822486" cy="693403"/>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l" rtl="0">
              <a:buNone/>
            </a:pPr>
            <a:r>
              <a:rPr lang="fr-ca" sz="3600" b="0" i="0" u="none" spc="300" baseline="0">
                <a:ln>
                  <a:solidFill>
                    <a:srgbClr val="383C3C"/>
                  </a:solidFill>
                </a:ln>
                <a:solidFill>
                  <a:srgbClr val="383C3C"/>
                </a:solidFill>
                <a:latin typeface="Montserrat" panose="00000800000000000000" pitchFamily="2" charset="0"/>
                <a:ea typeface="Montserrat" charset="0"/>
                <a:cs typeface="Montserrat" charset="0"/>
              </a:rPr>
              <a:t>Leadership</a:t>
            </a:r>
          </a:p>
        </p:txBody>
      </p:sp>
      <p:sp>
        <p:nvSpPr>
          <p:cNvPr id="22" name="Content Placeholder 4">
            <a:extLst>
              <a:ext uri="{FF2B5EF4-FFF2-40B4-BE49-F238E27FC236}">
                <a16:creationId xmlns:a16="http://schemas.microsoft.com/office/drawing/2014/main" id="{38D8505C-9AF9-5C40-8555-D8B8C999139D}"/>
              </a:ext>
            </a:extLst>
          </p:cNvPr>
          <p:cNvSpPr txBox="1">
            <a:spLocks/>
          </p:cNvSpPr>
          <p:nvPr>
            <p:custDataLst>
              <p:tags r:id="rId14"/>
            </p:custDataLst>
          </p:nvPr>
        </p:nvSpPr>
        <p:spPr>
          <a:xfrm>
            <a:off x="4750155" y="9586750"/>
            <a:ext cx="6588405" cy="693401"/>
          </a:xfrm>
          <a:prstGeom prst="rect">
            <a:avLst/>
          </a:prstGeom>
        </p:spPr>
        <p:txBody>
          <a:bodyP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l" rtl="0">
              <a:buNone/>
            </a:pPr>
            <a:r>
              <a:rPr lang="fr-ca" sz="3600" b="0" i="0" u="none" spc="300" baseline="0" dirty="0">
                <a:ln>
                  <a:solidFill>
                    <a:srgbClr val="383C3C"/>
                  </a:solidFill>
                </a:ln>
                <a:solidFill>
                  <a:srgbClr val="383C3C"/>
                </a:solidFill>
                <a:latin typeface="Montserrat" panose="00000800000000000000" pitchFamily="2" charset="0"/>
                <a:ea typeface="Montserrat" charset="0"/>
                <a:cs typeface="Montserrat" charset="0"/>
              </a:rPr>
              <a:t>Connaissance de l’organisation</a:t>
            </a:r>
          </a:p>
          <a:p>
            <a:pPr marL="571500" indent="-571500" algn="l" rtl="0"/>
            <a:endParaRPr lang="fr-ca" sz="3600" spc="300" dirty="0">
              <a:ln>
                <a:solidFill>
                  <a:srgbClr val="383C3C"/>
                </a:solidFill>
              </a:ln>
              <a:solidFill>
                <a:srgbClr val="383C3C"/>
              </a:solidFill>
              <a:latin typeface="Montserrat Light" pitchFamily="2" charset="77"/>
              <a:ea typeface="Montserrat" charset="0"/>
              <a:cs typeface="Montserrat" charset="0"/>
            </a:endParaRPr>
          </a:p>
        </p:txBody>
      </p:sp>
      <p:sp>
        <p:nvSpPr>
          <p:cNvPr id="23" name="Content Placeholder 4">
            <a:extLst>
              <a:ext uri="{FF2B5EF4-FFF2-40B4-BE49-F238E27FC236}">
                <a16:creationId xmlns:a16="http://schemas.microsoft.com/office/drawing/2014/main" id="{38D8505C-9AF9-5C40-8555-D8B8C999139D}"/>
              </a:ext>
            </a:extLst>
          </p:cNvPr>
          <p:cNvSpPr txBox="1">
            <a:spLocks/>
          </p:cNvSpPr>
          <p:nvPr>
            <p:custDataLst>
              <p:tags r:id="rId15"/>
            </p:custDataLst>
          </p:nvPr>
        </p:nvSpPr>
        <p:spPr>
          <a:xfrm>
            <a:off x="4726709" y="10996868"/>
            <a:ext cx="7822486" cy="693402"/>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l" rtl="0">
              <a:buNone/>
            </a:pPr>
            <a:r>
              <a:rPr lang="fr-ca" sz="3600" b="0" i="0" u="none" spc="300" baseline="0">
                <a:ln>
                  <a:solidFill>
                    <a:srgbClr val="383C3C"/>
                  </a:solidFill>
                </a:ln>
                <a:solidFill>
                  <a:srgbClr val="383C3C"/>
                </a:solidFill>
                <a:latin typeface="Montserrat" panose="00000800000000000000" pitchFamily="2" charset="0"/>
                <a:ea typeface="Montserrat" charset="0"/>
                <a:cs typeface="Montserrat" charset="0"/>
              </a:rPr>
              <a:t>Travail d’équipe</a:t>
            </a:r>
          </a:p>
          <a:p>
            <a:pPr marL="571500" indent="-571500" algn="l" rtl="0"/>
            <a:endParaRPr lang="fr-ca" sz="3600" spc="300" dirty="0">
              <a:ln>
                <a:solidFill>
                  <a:srgbClr val="383C3C"/>
                </a:solidFill>
              </a:ln>
              <a:solidFill>
                <a:srgbClr val="383C3C"/>
              </a:solidFill>
              <a:latin typeface="Montserrat Light" pitchFamily="2" charset="77"/>
              <a:ea typeface="Montserrat" charset="0"/>
              <a:cs typeface="Montserrat" charset="0"/>
            </a:endParaRPr>
          </a:p>
        </p:txBody>
      </p:sp>
      <p:pic>
        <p:nvPicPr>
          <p:cNvPr id="3" name="Picture 2"/>
          <p:cNvPicPr>
            <a:picLocks noChangeAspect="1"/>
          </p:cNvPicPr>
          <p:nvPr>
            <p:custDataLst>
              <p:tags r:id="rId16"/>
            </p:custDataLst>
          </p:nvPr>
        </p:nvPicPr>
        <p:blipFill>
          <a:blip r:embed="rId26">
            <a:extLst>
              <a:ext uri="{28A0092B-C50C-407E-A947-70E740481C1C}">
                <a14:useLocalDpi xmlns:a14="http://schemas.microsoft.com/office/drawing/2010/main" val="0"/>
              </a:ext>
            </a:extLst>
          </a:blip>
          <a:stretch>
            <a:fillRect/>
          </a:stretch>
        </p:blipFill>
        <p:spPr>
          <a:xfrm>
            <a:off x="3547663" y="5279677"/>
            <a:ext cx="996696" cy="996696"/>
          </a:xfrm>
          <a:prstGeom prst="rect">
            <a:avLst/>
          </a:prstGeom>
        </p:spPr>
      </p:pic>
      <p:pic>
        <p:nvPicPr>
          <p:cNvPr id="4" name="Picture 3"/>
          <p:cNvPicPr>
            <a:picLocks noChangeAspect="1"/>
          </p:cNvPicPr>
          <p:nvPr>
            <p:custDataLst>
              <p:tags r:id="rId17"/>
            </p:custDataLst>
          </p:nvPr>
        </p:nvPicPr>
        <p:blipFill>
          <a:blip r:embed="rId27">
            <a:extLst>
              <a:ext uri="{28A0092B-C50C-407E-A947-70E740481C1C}">
                <a14:useLocalDpi xmlns:a14="http://schemas.microsoft.com/office/drawing/2010/main" val="0"/>
              </a:ext>
            </a:extLst>
          </a:blip>
          <a:stretch>
            <a:fillRect/>
          </a:stretch>
        </p:blipFill>
        <p:spPr>
          <a:xfrm>
            <a:off x="3521982" y="6535562"/>
            <a:ext cx="994959" cy="994959"/>
          </a:xfrm>
          <a:prstGeom prst="rect">
            <a:avLst/>
          </a:prstGeom>
        </p:spPr>
      </p:pic>
      <p:pic>
        <p:nvPicPr>
          <p:cNvPr id="5" name="Picture 4"/>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tretch>
            <a:fillRect/>
          </a:stretch>
        </p:blipFill>
        <p:spPr>
          <a:xfrm>
            <a:off x="3517754" y="7974644"/>
            <a:ext cx="994959" cy="994959"/>
          </a:xfrm>
          <a:prstGeom prst="rect">
            <a:avLst/>
          </a:prstGeom>
        </p:spPr>
      </p:pic>
      <p:pic>
        <p:nvPicPr>
          <p:cNvPr id="9" name="Picture 8"/>
          <p:cNvPicPr>
            <a:picLocks noChangeAspect="1"/>
          </p:cNvPicPr>
          <p:nvPr>
            <p:custDataLst>
              <p:tags r:id="rId19"/>
            </p:custDataLst>
          </p:nvPr>
        </p:nvPicPr>
        <p:blipFill>
          <a:blip r:embed="rId29">
            <a:extLst>
              <a:ext uri="{28A0092B-C50C-407E-A947-70E740481C1C}">
                <a14:useLocalDpi xmlns:a14="http://schemas.microsoft.com/office/drawing/2010/main" val="0"/>
              </a:ext>
            </a:extLst>
          </a:blip>
          <a:stretch>
            <a:fillRect/>
          </a:stretch>
        </p:blipFill>
        <p:spPr>
          <a:xfrm>
            <a:off x="3516017" y="3855488"/>
            <a:ext cx="996696" cy="996696"/>
          </a:xfrm>
          <a:prstGeom prst="rect">
            <a:avLst/>
          </a:prstGeom>
        </p:spPr>
      </p:pic>
      <p:pic>
        <p:nvPicPr>
          <p:cNvPr id="11" name="Picture 10"/>
          <p:cNvPicPr>
            <a:picLocks noChangeAspect="1"/>
          </p:cNvPicPr>
          <p:nvPr>
            <p:custDataLst>
              <p:tags r:id="rId20"/>
            </p:custDataLst>
          </p:nvPr>
        </p:nvPicPr>
        <p:blipFill>
          <a:blip r:embed="rId30">
            <a:extLst>
              <a:ext uri="{28A0092B-C50C-407E-A947-70E740481C1C}">
                <a14:useLocalDpi xmlns:a14="http://schemas.microsoft.com/office/drawing/2010/main" val="0"/>
              </a:ext>
            </a:extLst>
          </a:blip>
          <a:stretch>
            <a:fillRect/>
          </a:stretch>
        </p:blipFill>
        <p:spPr>
          <a:xfrm>
            <a:off x="3516017" y="10789641"/>
            <a:ext cx="996696" cy="996696"/>
          </a:xfrm>
          <a:prstGeom prst="rect">
            <a:avLst/>
          </a:prstGeom>
        </p:spPr>
      </p:pic>
      <p:pic>
        <p:nvPicPr>
          <p:cNvPr id="13" name="Picture 12"/>
          <p:cNvPicPr>
            <a:picLocks noChangeAspect="1"/>
          </p:cNvPicPr>
          <p:nvPr>
            <p:custDataLst>
              <p:tags r:id="rId21"/>
            </p:custDataLst>
          </p:nvPr>
        </p:nvPicPr>
        <p:blipFill>
          <a:blip r:embed="rId31">
            <a:extLst>
              <a:ext uri="{28A0092B-C50C-407E-A947-70E740481C1C}">
                <a14:useLocalDpi xmlns:a14="http://schemas.microsoft.com/office/drawing/2010/main" val="0"/>
              </a:ext>
            </a:extLst>
          </a:blip>
          <a:stretch>
            <a:fillRect/>
          </a:stretch>
        </p:blipFill>
        <p:spPr>
          <a:xfrm>
            <a:off x="3521982" y="9296582"/>
            <a:ext cx="996696" cy="996696"/>
          </a:xfrm>
          <a:prstGeom prst="rect">
            <a:avLst/>
          </a:prstGeom>
        </p:spPr>
      </p:pic>
      <p:sp>
        <p:nvSpPr>
          <p:cNvPr id="24" name="TextBox 23">
            <a:extLst>
              <a:ext uri="{FF2B5EF4-FFF2-40B4-BE49-F238E27FC236}">
                <a16:creationId xmlns:a16="http://schemas.microsoft.com/office/drawing/2014/main" id="{8931BC40-06F5-374C-8E4E-18F4CBB361F1}"/>
              </a:ext>
            </a:extLst>
          </p:cNvPr>
          <p:cNvSpPr txBox="1"/>
          <p:nvPr>
            <p:custDataLst>
              <p:tags r:id="rId22"/>
            </p:custDataLst>
          </p:nvPr>
        </p:nvSpPr>
        <p:spPr>
          <a:xfrm>
            <a:off x="6173920" y="12680010"/>
            <a:ext cx="18458076"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de renseignements : </a:t>
            </a:r>
            <a:r>
              <a:rPr lang="fr-ca" sz="3200" b="0" i="0" u="none" spc="600" baseline="0" dirty="0">
                <a:solidFill>
                  <a:srgbClr val="383C3C"/>
                </a:solidFill>
                <a:latin typeface="Montserrat" charset="0"/>
                <a:ea typeface="Montserrat" charset="0"/>
                <a:cs typeface="Montserrat" charset="0"/>
                <a:hlinkClick r:id="rId32"/>
              </a:rPr>
              <a:t>CORE – Compétences partagées</a:t>
            </a:r>
            <a:r>
              <a:rPr lang="fr-ca" sz="3200" b="0" i="0" u="none" spc="600" baseline="0" dirty="0">
                <a:solidFill>
                  <a:srgbClr val="383C3C"/>
                </a:solidFill>
                <a:latin typeface="Montserrat" charset="0"/>
                <a:ea typeface="Montserrat" charset="0"/>
                <a:cs typeface="Montserrat" charset="0"/>
              </a:rPr>
              <a:t> </a:t>
            </a:r>
          </a:p>
        </p:txBody>
      </p:sp>
    </p:spTree>
    <p:extLst>
      <p:ext uri="{BB962C8B-B14F-4D97-AF65-F5344CB8AC3E}">
        <p14:creationId xmlns:p14="http://schemas.microsoft.com/office/powerpoint/2010/main" val="419672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347543" y="1389888"/>
            <a:ext cx="23793449" cy="2123658"/>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ÉQUITÉ EN MATIÈRE D’EMPLOI, DIVERSITÉ ET INCLUSION, ET MESURES D’ADAPTATION</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2" name="Shape 2906">
            <a:extLst>
              <a:ext uri="{FF2B5EF4-FFF2-40B4-BE49-F238E27FC236}">
                <a16:creationId xmlns:a16="http://schemas.microsoft.com/office/drawing/2014/main" id="{38C9CB04-2009-AF49-825D-78E36026D99E}"/>
              </a:ext>
            </a:extLst>
          </p:cNvPr>
          <p:cNvSpPr/>
          <p:nvPr>
            <p:custDataLst>
              <p:tags r:id="rId3"/>
            </p:custDataLst>
          </p:nvPr>
        </p:nvSpPr>
        <p:spPr>
          <a:xfrm>
            <a:off x="3661225" y="686342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custDataLst>
              <p:tags r:id="rId4"/>
            </p:custDataLst>
          </p:nvPr>
        </p:nvSpPr>
        <p:spPr>
          <a:xfrm>
            <a:off x="4750634" y="5781517"/>
            <a:ext cx="18280991" cy="584775"/>
          </a:xfrm>
          <a:prstGeom prst="rect">
            <a:avLst/>
          </a:prstGeom>
          <a:noFill/>
        </p:spPr>
        <p:txBody>
          <a:bodyPr wrap="square" rtlCol="0">
            <a:spAutoFit/>
          </a:bodyPr>
          <a:lstStyle/>
          <a:p>
            <a:pPr algn="l" rtl="0"/>
            <a:r>
              <a:rPr lang="fr-ca" sz="3200" b="0" i="0" u="none" spc="600" baseline="0">
                <a:solidFill>
                  <a:srgbClr val="383C3C"/>
                </a:solidFill>
                <a:latin typeface="Montserrat Light" panose="00000400000000000000" pitchFamily="2" charset="0"/>
                <a:ea typeface="Montserrat" charset="0"/>
                <a:cs typeface="Montserrat" charset="0"/>
              </a:rPr>
              <a:t>Un milieu sain, sécuritaire et respectueux, sans discrimination</a:t>
            </a:r>
          </a:p>
        </p:txBody>
      </p:sp>
      <p:sp>
        <p:nvSpPr>
          <p:cNvPr id="25" name="Shape 2906">
            <a:extLst>
              <a:ext uri="{FF2B5EF4-FFF2-40B4-BE49-F238E27FC236}">
                <a16:creationId xmlns:a16="http://schemas.microsoft.com/office/drawing/2014/main" id="{FF6A0800-3343-F240-A80C-E9313710F77B}"/>
              </a:ext>
            </a:extLst>
          </p:cNvPr>
          <p:cNvSpPr/>
          <p:nvPr>
            <p:custDataLst>
              <p:tags r:id="rId5"/>
            </p:custDataLst>
          </p:nvPr>
        </p:nvSpPr>
        <p:spPr>
          <a:xfrm>
            <a:off x="3661225" y="506423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6"/>
            </p:custDataLst>
          </p:nvPr>
        </p:nvSpPr>
        <p:spPr>
          <a:xfrm>
            <a:off x="4676494" y="6788179"/>
            <a:ext cx="15315255" cy="646331"/>
          </a:xfrm>
          <a:prstGeom prst="rect">
            <a:avLst/>
          </a:prstGeom>
          <a:noFill/>
        </p:spPr>
        <p:txBody>
          <a:bodyPr wrap="square" rtlCol="0">
            <a:spAutoFit/>
          </a:bodyPr>
          <a:lstStyle/>
          <a:p>
            <a:pPr algn="l" rtl="0"/>
            <a:r>
              <a:rPr lang="fr-ca" sz="3600" b="0" i="0" u="none" spc="600" baseline="0">
                <a:solidFill>
                  <a:srgbClr val="383C3C"/>
                </a:solidFill>
                <a:latin typeface="Montserrat" charset="0"/>
                <a:ea typeface="Montserrat" charset="0"/>
                <a:cs typeface="Montserrat" charset="0"/>
              </a:rPr>
              <a:t>Diversité et inclusion : champions</a:t>
            </a:r>
          </a:p>
        </p:txBody>
      </p:sp>
      <p:sp>
        <p:nvSpPr>
          <p:cNvPr id="14" name="Shape 2906">
            <a:extLst>
              <a:ext uri="{FF2B5EF4-FFF2-40B4-BE49-F238E27FC236}">
                <a16:creationId xmlns:a16="http://schemas.microsoft.com/office/drawing/2014/main" id="{88491936-F507-6C4B-971E-B025FAFA08B3}"/>
              </a:ext>
            </a:extLst>
          </p:cNvPr>
          <p:cNvSpPr/>
          <p:nvPr>
            <p:custDataLst>
              <p:tags r:id="rId7"/>
            </p:custDataLst>
          </p:nvPr>
        </p:nvSpPr>
        <p:spPr>
          <a:xfrm>
            <a:off x="3661225" y="10167895"/>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custDataLst>
              <p:tags r:id="rId8"/>
            </p:custDataLst>
          </p:nvPr>
        </p:nvSpPr>
        <p:spPr>
          <a:xfrm>
            <a:off x="4734925" y="10069133"/>
            <a:ext cx="5224507"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Mesures d’adaptation</a:t>
            </a:r>
          </a:p>
        </p:txBody>
      </p:sp>
      <p:sp>
        <p:nvSpPr>
          <p:cNvPr id="16" name="TextBox 15">
            <a:extLst>
              <a:ext uri="{FF2B5EF4-FFF2-40B4-BE49-F238E27FC236}">
                <a16:creationId xmlns:a16="http://schemas.microsoft.com/office/drawing/2014/main" id="{E33260E3-5AEC-D140-ACAF-BDB5F681058A}"/>
              </a:ext>
            </a:extLst>
          </p:cNvPr>
          <p:cNvSpPr txBox="1"/>
          <p:nvPr>
            <p:custDataLst>
              <p:tags r:id="rId9"/>
            </p:custDataLst>
          </p:nvPr>
        </p:nvSpPr>
        <p:spPr>
          <a:xfrm>
            <a:off x="4750634" y="7629013"/>
            <a:ext cx="16548195" cy="1077218"/>
          </a:xfrm>
          <a:prstGeom prst="rect">
            <a:avLst/>
          </a:prstGeom>
          <a:noFill/>
        </p:spPr>
        <p:txBody>
          <a:bodyPr wrap="square" rtlCol="0">
            <a:spAutoFit/>
          </a:bodyPr>
          <a:lstStyle/>
          <a:p>
            <a:pPr algn="l" rtl="0"/>
            <a:r>
              <a:rPr lang="fr-ca" sz="3200" b="0" i="0" u="none" spc="600" baseline="0">
                <a:solidFill>
                  <a:srgbClr val="383C3C"/>
                </a:solidFill>
                <a:latin typeface="Montserrat Light" panose="00000400000000000000" pitchFamily="2" charset="0"/>
                <a:ea typeface="Montserrat" charset="0"/>
                <a:cs typeface="Montserrat" charset="0"/>
              </a:rPr>
              <a:t>Des gens déterminés à créer un milieu où chacun peut grandir et échanger sur ses expériences</a:t>
            </a:r>
          </a:p>
        </p:txBody>
      </p:sp>
      <p:sp>
        <p:nvSpPr>
          <p:cNvPr id="12" name="TextBox 11">
            <a:extLst>
              <a:ext uri="{FF2B5EF4-FFF2-40B4-BE49-F238E27FC236}">
                <a16:creationId xmlns:a16="http://schemas.microsoft.com/office/drawing/2014/main" id="{8931BC40-06F5-374C-8E4E-18F4CBB361F1}"/>
              </a:ext>
            </a:extLst>
          </p:cNvPr>
          <p:cNvSpPr txBox="1"/>
          <p:nvPr>
            <p:custDataLst>
              <p:tags r:id="rId10"/>
            </p:custDataLst>
          </p:nvPr>
        </p:nvSpPr>
        <p:spPr>
          <a:xfrm>
            <a:off x="4734925" y="4940660"/>
            <a:ext cx="15315255" cy="646331"/>
          </a:xfrm>
          <a:prstGeom prst="rect">
            <a:avLst/>
          </a:prstGeom>
          <a:noFill/>
        </p:spPr>
        <p:txBody>
          <a:bodyPr wrap="square" rtlCol="0">
            <a:spAutoFit/>
          </a:bodyPr>
          <a:lstStyle/>
          <a:p>
            <a:pPr algn="l" rtl="0"/>
            <a:r>
              <a:rPr lang="fr-ca" sz="3600" b="0" i="0" u="none" spc="600" baseline="0">
                <a:solidFill>
                  <a:srgbClr val="383C3C"/>
                </a:solidFill>
                <a:latin typeface="Montserrat" charset="0"/>
                <a:ea typeface="Montserrat" charset="0"/>
                <a:cs typeface="Montserrat" charset="0"/>
              </a:rPr>
              <a:t>Équité en matière d’emploi</a:t>
            </a:r>
          </a:p>
        </p:txBody>
      </p:sp>
      <p:sp>
        <p:nvSpPr>
          <p:cNvPr id="13" name="TextBox 12">
            <a:extLst>
              <a:ext uri="{FF2B5EF4-FFF2-40B4-BE49-F238E27FC236}">
                <a16:creationId xmlns:a16="http://schemas.microsoft.com/office/drawing/2014/main" id="{E33260E3-5AEC-D140-ACAF-BDB5F681058A}"/>
              </a:ext>
            </a:extLst>
          </p:cNvPr>
          <p:cNvSpPr txBox="1"/>
          <p:nvPr>
            <p:custDataLst>
              <p:tags r:id="rId11"/>
            </p:custDataLst>
          </p:nvPr>
        </p:nvSpPr>
        <p:spPr>
          <a:xfrm>
            <a:off x="4774080" y="10961268"/>
            <a:ext cx="16242261" cy="584775"/>
          </a:xfrm>
          <a:prstGeom prst="rect">
            <a:avLst/>
          </a:prstGeom>
          <a:noFill/>
        </p:spPr>
        <p:txBody>
          <a:bodyPr wrap="square" rtlCol="0">
            <a:spAutoFit/>
          </a:bodyPr>
          <a:lstStyle/>
          <a:p>
            <a:pPr algn="l" rtl="0"/>
            <a:r>
              <a:rPr lang="fr-ca" sz="3200" b="0" i="0" u="none" spc="600" baseline="0">
                <a:solidFill>
                  <a:srgbClr val="383C3C"/>
                </a:solidFill>
                <a:latin typeface="Montserrat Light" panose="00000400000000000000" pitchFamily="2" charset="0"/>
                <a:ea typeface="Montserrat" charset="0"/>
                <a:cs typeface="Montserrat" charset="0"/>
              </a:rPr>
              <a:t>Un lieu de travail accessible et des mesures d’adaptation au travail</a:t>
            </a:r>
          </a:p>
        </p:txBody>
      </p:sp>
      <p:sp>
        <p:nvSpPr>
          <p:cNvPr id="18" name="TextBox 17">
            <a:extLst>
              <a:ext uri="{FF2B5EF4-FFF2-40B4-BE49-F238E27FC236}">
                <a16:creationId xmlns:a16="http://schemas.microsoft.com/office/drawing/2014/main" id="{8931BC40-06F5-374C-8E4E-18F4CBB361F1}"/>
              </a:ext>
            </a:extLst>
          </p:cNvPr>
          <p:cNvSpPr txBox="1"/>
          <p:nvPr>
            <p:custDataLst>
              <p:tags r:id="rId12"/>
            </p:custDataLst>
          </p:nvPr>
        </p:nvSpPr>
        <p:spPr>
          <a:xfrm>
            <a:off x="4676494" y="8999717"/>
            <a:ext cx="8337539" cy="523220"/>
          </a:xfrm>
          <a:prstGeom prst="rect">
            <a:avLst/>
          </a:prstGeom>
          <a:noFill/>
        </p:spPr>
        <p:txBody>
          <a:bodyPr wrap="none" rtlCol="0">
            <a:spAutoFit/>
          </a:bodyPr>
          <a:lstStyle/>
          <a:p>
            <a:pPr algn="l" rtl="0"/>
            <a:r>
              <a:rPr lang="fr-ca" sz="2800" b="0" i="0" u="none" spc="600" baseline="0" dirty="0">
                <a:solidFill>
                  <a:srgbClr val="FF0000"/>
                </a:solidFill>
                <a:latin typeface="Montserrat" charset="0"/>
                <a:ea typeface="Montserrat" charset="0"/>
                <a:cs typeface="Montserrat" charset="0"/>
              </a:rPr>
              <a:t>Plus</a:t>
            </a:r>
            <a:r>
              <a:rPr lang="fr-ca" sz="2800" b="0" i="0" u="none" spc="600" baseline="0" dirty="0">
                <a:solidFill>
                  <a:srgbClr val="FF0000"/>
                </a:solidFill>
                <a:latin typeface="Montserrat Light" panose="00000400000000000000" pitchFamily="2" charset="0"/>
                <a:ea typeface="Montserrat" charset="0"/>
                <a:cs typeface="Montserrat" charset="0"/>
              </a:rPr>
              <a:t> </a:t>
            </a:r>
            <a:r>
              <a:rPr lang="fr-ca" sz="2800" b="0" i="0" u="none" spc="600" baseline="0" dirty="0">
                <a:solidFill>
                  <a:srgbClr val="FF0000"/>
                </a:solidFill>
                <a:latin typeface="Montserrat" charset="0"/>
                <a:ea typeface="Montserrat" charset="0"/>
                <a:cs typeface="Montserrat" charset="0"/>
              </a:rPr>
              <a:t>de renseignements : </a:t>
            </a:r>
            <a:r>
              <a:rPr lang="fr-ca" sz="2800" b="0" i="0" u="none" spc="600" baseline="0" dirty="0">
                <a:solidFill>
                  <a:srgbClr val="383C3C"/>
                </a:solidFill>
                <a:latin typeface="Montserrat" charset="0"/>
                <a:ea typeface="Montserrat" charset="0"/>
                <a:cs typeface="Montserrat" charset="0"/>
                <a:hlinkClick r:id="rId15"/>
              </a:rPr>
              <a:t>CORE</a:t>
            </a:r>
            <a:endParaRPr lang="fr-ca" sz="28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520393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LANGUES OFFICIELLES</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2" name="Shape 2906">
            <a:extLst>
              <a:ext uri="{FF2B5EF4-FFF2-40B4-BE49-F238E27FC236}">
                <a16:creationId xmlns:a16="http://schemas.microsoft.com/office/drawing/2014/main" id="{38C9CB04-2009-AF49-825D-78E36026D99E}"/>
              </a:ext>
            </a:extLst>
          </p:cNvPr>
          <p:cNvSpPr/>
          <p:nvPr>
            <p:custDataLst>
              <p:tags r:id="rId3"/>
            </p:custDataLst>
          </p:nvPr>
        </p:nvSpPr>
        <p:spPr>
          <a:xfrm>
            <a:off x="3690443" y="6892033"/>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custDataLst>
              <p:tags r:id="rId4"/>
            </p:custDataLst>
          </p:nvPr>
        </p:nvSpPr>
        <p:spPr>
          <a:xfrm>
            <a:off x="4725922" y="3989988"/>
            <a:ext cx="5046574"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Communauté des FAC</a:t>
            </a:r>
          </a:p>
        </p:txBody>
      </p:sp>
      <p:sp>
        <p:nvSpPr>
          <p:cNvPr id="25" name="Shape 2906">
            <a:extLst>
              <a:ext uri="{FF2B5EF4-FFF2-40B4-BE49-F238E27FC236}">
                <a16:creationId xmlns:a16="http://schemas.microsoft.com/office/drawing/2014/main" id="{FF6A0800-3343-F240-A80C-E9313710F77B}"/>
              </a:ext>
            </a:extLst>
          </p:cNvPr>
          <p:cNvSpPr/>
          <p:nvPr>
            <p:custDataLst>
              <p:tags r:id="rId5"/>
            </p:custDataLst>
          </p:nvPr>
        </p:nvSpPr>
        <p:spPr>
          <a:xfrm>
            <a:off x="3690444" y="410804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6"/>
            </p:custDataLst>
          </p:nvPr>
        </p:nvSpPr>
        <p:spPr>
          <a:xfrm>
            <a:off x="4725921" y="6783204"/>
            <a:ext cx="15315255" cy="646331"/>
          </a:xfrm>
          <a:prstGeom prst="rect">
            <a:avLst/>
          </a:prstGeom>
          <a:noFill/>
        </p:spPr>
        <p:txBody>
          <a:bodyPr wrap="square" rtlCol="0">
            <a:spAutoFit/>
          </a:bodyPr>
          <a:lstStyle/>
          <a:p>
            <a:pPr algn="l" rtl="0"/>
            <a:r>
              <a:rPr lang="fr-ca" sz="3600" b="0" i="0" u="none" spc="600" baseline="0">
                <a:solidFill>
                  <a:srgbClr val="383C3C"/>
                </a:solidFill>
                <a:latin typeface="Montserrat" charset="0"/>
                <a:ea typeface="Montserrat" charset="0"/>
                <a:cs typeface="Montserrat" charset="0"/>
              </a:rPr>
              <a:t>Milieu de travail</a:t>
            </a:r>
          </a:p>
        </p:txBody>
      </p:sp>
      <p:sp>
        <p:nvSpPr>
          <p:cNvPr id="14" name="Shape 2906">
            <a:extLst>
              <a:ext uri="{FF2B5EF4-FFF2-40B4-BE49-F238E27FC236}">
                <a16:creationId xmlns:a16="http://schemas.microsoft.com/office/drawing/2014/main" id="{88491936-F507-6C4B-971E-B025FAFA08B3}"/>
              </a:ext>
            </a:extLst>
          </p:cNvPr>
          <p:cNvSpPr/>
          <p:nvPr>
            <p:custDataLst>
              <p:tags r:id="rId7"/>
            </p:custDataLst>
          </p:nvPr>
        </p:nvSpPr>
        <p:spPr>
          <a:xfrm>
            <a:off x="3703618" y="9598080"/>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custDataLst>
              <p:tags r:id="rId8"/>
            </p:custDataLst>
          </p:nvPr>
        </p:nvSpPr>
        <p:spPr>
          <a:xfrm>
            <a:off x="4750635" y="9427464"/>
            <a:ext cx="12603130"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Occasions de formation et de perfectionnement</a:t>
            </a:r>
          </a:p>
        </p:txBody>
      </p:sp>
      <p:sp>
        <p:nvSpPr>
          <p:cNvPr id="16" name="TextBox 15">
            <a:extLst>
              <a:ext uri="{FF2B5EF4-FFF2-40B4-BE49-F238E27FC236}">
                <a16:creationId xmlns:a16="http://schemas.microsoft.com/office/drawing/2014/main" id="{E33260E3-5AEC-D140-ACAF-BDB5F681058A}"/>
              </a:ext>
            </a:extLst>
          </p:cNvPr>
          <p:cNvSpPr txBox="1"/>
          <p:nvPr>
            <p:custDataLst>
              <p:tags r:id="rId9"/>
            </p:custDataLst>
          </p:nvPr>
        </p:nvSpPr>
        <p:spPr>
          <a:xfrm>
            <a:off x="4724653" y="7610140"/>
            <a:ext cx="16242261" cy="1077218"/>
          </a:xfrm>
          <a:prstGeom prst="rect">
            <a:avLst/>
          </a:prstGeom>
          <a:noFill/>
        </p:spPr>
        <p:txBody>
          <a:bodyPr wrap="square" rtlCol="0">
            <a:spAutoFit/>
          </a:bodyPr>
          <a:lstStyle/>
          <a:p>
            <a:pPr algn="l" rtl="0"/>
            <a:r>
              <a:rPr lang="fr-ca" sz="3200" b="0" i="0" u="none" baseline="0">
                <a:latin typeface="Montserrat Light" panose="00000400000000000000" pitchFamily="2" charset="0"/>
              </a:rPr>
              <a:t>Nous favorisons la création d’un milieu de travail propice à l’utilisation efficace des deux langues officielles et faisons la promotion de l’égalité des langues.</a:t>
            </a:r>
          </a:p>
        </p:txBody>
      </p:sp>
      <p:sp>
        <p:nvSpPr>
          <p:cNvPr id="12" name="TextBox 11">
            <a:extLst>
              <a:ext uri="{FF2B5EF4-FFF2-40B4-BE49-F238E27FC236}">
                <a16:creationId xmlns:a16="http://schemas.microsoft.com/office/drawing/2014/main" id="{E33260E3-5AEC-D140-ACAF-BDB5F681058A}"/>
              </a:ext>
            </a:extLst>
          </p:cNvPr>
          <p:cNvSpPr txBox="1"/>
          <p:nvPr>
            <p:custDataLst>
              <p:tags r:id="rId10"/>
            </p:custDataLst>
          </p:nvPr>
        </p:nvSpPr>
        <p:spPr>
          <a:xfrm>
            <a:off x="4701207" y="4888148"/>
            <a:ext cx="16242261" cy="1077218"/>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Nous assurons la prestation de programmes et de services destinés aux membres des FAC dans la langue de leur choix, là où ils sont. </a:t>
            </a:r>
            <a:endParaRPr lang="fr-ca" sz="3200" dirty="0">
              <a:latin typeface="Montserrat Light" panose="00000400000000000000" pitchFamily="2" charset="0"/>
            </a:endParaRPr>
          </a:p>
        </p:txBody>
      </p:sp>
      <p:sp>
        <p:nvSpPr>
          <p:cNvPr id="13" name="TextBox 12">
            <a:extLst>
              <a:ext uri="{FF2B5EF4-FFF2-40B4-BE49-F238E27FC236}">
                <a16:creationId xmlns:a16="http://schemas.microsoft.com/office/drawing/2014/main" id="{E33260E3-5AEC-D140-ACAF-BDB5F681058A}"/>
              </a:ext>
            </a:extLst>
          </p:cNvPr>
          <p:cNvSpPr txBox="1"/>
          <p:nvPr>
            <p:custDataLst>
              <p:tags r:id="rId11"/>
            </p:custDataLst>
          </p:nvPr>
        </p:nvSpPr>
        <p:spPr>
          <a:xfrm>
            <a:off x="4725921" y="10382820"/>
            <a:ext cx="16242261" cy="1077218"/>
          </a:xfrm>
          <a:prstGeom prst="rect">
            <a:avLst/>
          </a:prstGeom>
          <a:noFill/>
        </p:spPr>
        <p:txBody>
          <a:bodyPr wrap="square" rtlCol="0">
            <a:spAutoFit/>
          </a:bodyPr>
          <a:lstStyle/>
          <a:p>
            <a:pPr algn="l" rtl="0"/>
            <a:r>
              <a:rPr lang="fr-ca" sz="3200" b="0" i="0" u="none" baseline="0">
                <a:latin typeface="Montserrat Light" panose="00000400000000000000" pitchFamily="2" charset="0"/>
              </a:rPr>
              <a:t>Nous offrons des formations gratuites en langue seconde et des ressources en lien avec les langues officielles.</a:t>
            </a:r>
          </a:p>
        </p:txBody>
      </p:sp>
      <p:sp>
        <p:nvSpPr>
          <p:cNvPr id="17" name="TextBox 16">
            <a:extLst>
              <a:ext uri="{FF2B5EF4-FFF2-40B4-BE49-F238E27FC236}">
                <a16:creationId xmlns:a16="http://schemas.microsoft.com/office/drawing/2014/main" id="{8931BC40-06F5-374C-8E4E-18F4CBB361F1}"/>
              </a:ext>
            </a:extLst>
          </p:cNvPr>
          <p:cNvSpPr txBox="1"/>
          <p:nvPr>
            <p:custDataLst>
              <p:tags r:id="rId12"/>
            </p:custDataLst>
          </p:nvPr>
        </p:nvSpPr>
        <p:spPr>
          <a:xfrm>
            <a:off x="12644439" y="12415855"/>
            <a:ext cx="11597386" cy="646331"/>
          </a:xfrm>
          <a:prstGeom prst="rect">
            <a:avLst/>
          </a:prstGeom>
          <a:noFill/>
        </p:spPr>
        <p:txBody>
          <a:bodyPr wrap="square" rtlCol="0">
            <a:spAutoFit/>
          </a:bodyPr>
          <a:lstStyle/>
          <a:p>
            <a:pPr algn="l" rtl="0"/>
            <a:r>
              <a:rPr lang="fr-ca" sz="3600" b="0" i="0" u="none" spc="600" baseline="0" dirty="0">
                <a:solidFill>
                  <a:srgbClr val="FF0000"/>
                </a:solidFill>
                <a:latin typeface="Montserrat" charset="0"/>
                <a:ea typeface="Montserrat" charset="0"/>
                <a:cs typeface="Montserrat" charset="0"/>
              </a:rPr>
              <a:t>Plus</a:t>
            </a:r>
            <a:r>
              <a:rPr lang="fr-ca" sz="3600" b="0" i="0" u="none" spc="600" baseline="0" dirty="0">
                <a:solidFill>
                  <a:srgbClr val="FF0000"/>
                </a:solidFill>
                <a:latin typeface="Montserrat Light" panose="00000400000000000000" pitchFamily="2" charset="0"/>
                <a:ea typeface="Montserrat" charset="0"/>
                <a:cs typeface="Montserrat" charset="0"/>
              </a:rPr>
              <a:t> </a:t>
            </a:r>
            <a:r>
              <a:rPr lang="fr-ca" sz="3600" b="0" i="0" u="none" spc="600" baseline="0" dirty="0">
                <a:solidFill>
                  <a:srgbClr val="FF0000"/>
                </a:solidFill>
                <a:latin typeface="Montserrat" charset="0"/>
                <a:ea typeface="Montserrat" charset="0"/>
                <a:cs typeface="Montserrat" charset="0"/>
              </a:rPr>
              <a:t>de renseignements : </a:t>
            </a:r>
            <a:r>
              <a:rPr lang="fr-ca" sz="3600" b="0" i="0" u="none" spc="600" baseline="0" dirty="0">
                <a:solidFill>
                  <a:srgbClr val="383C3C"/>
                </a:solidFill>
                <a:latin typeface="Montserrat" charset="0"/>
                <a:ea typeface="Montserrat" charset="0"/>
                <a:cs typeface="Montserrat" charset="0"/>
                <a:hlinkClick r:id="rId16"/>
              </a:rPr>
              <a:t>CORE</a:t>
            </a:r>
            <a:endParaRPr lang="fr-ca" sz="3600" spc="600" dirty="0">
              <a:solidFill>
                <a:srgbClr val="383C3C"/>
              </a:solidFill>
              <a:latin typeface="Montserrat" charset="0"/>
              <a:ea typeface="Montserrat" charset="0"/>
              <a:cs typeface="Montserrat" charset="0"/>
            </a:endParaRPr>
          </a:p>
        </p:txBody>
      </p:sp>
      <p:sp>
        <p:nvSpPr>
          <p:cNvPr id="18" name="TextBox 17">
            <a:extLst>
              <a:ext uri="{FF2B5EF4-FFF2-40B4-BE49-F238E27FC236}">
                <a16:creationId xmlns:a16="http://schemas.microsoft.com/office/drawing/2014/main" id="{8931BC40-06F5-374C-8E4E-18F4CBB361F1}"/>
              </a:ext>
            </a:extLst>
          </p:cNvPr>
          <p:cNvSpPr txBox="1"/>
          <p:nvPr>
            <p:custDataLst>
              <p:tags r:id="rId13"/>
            </p:custDataLst>
          </p:nvPr>
        </p:nvSpPr>
        <p:spPr>
          <a:xfrm>
            <a:off x="2289403" y="12418566"/>
            <a:ext cx="11561534" cy="1077218"/>
          </a:xfrm>
          <a:prstGeom prst="rect">
            <a:avLst/>
          </a:prstGeom>
          <a:noFill/>
        </p:spPr>
        <p:txBody>
          <a:bodyPr wrap="square" rtlCol="0">
            <a:spAutoFit/>
          </a:bodyPr>
          <a:lstStyle/>
          <a:p>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b="0" i="0" u="none" spc="600" baseline="0" dirty="0">
                <a:solidFill>
                  <a:srgbClr val="FF0000"/>
                </a:solidFill>
                <a:latin typeface="Montserrat" charset="0"/>
                <a:ea typeface="Montserrat" charset="0"/>
                <a:cs typeface="Montserrat" charset="0"/>
              </a:rPr>
              <a:t>de renseignements : </a:t>
            </a:r>
            <a:r>
              <a:rPr lang="en-US" sz="3200" spc="600" dirty="0">
                <a:solidFill>
                  <a:srgbClr val="383C3C"/>
                </a:solidFill>
                <a:latin typeface="Montserrat Light" panose="00000400000000000000" pitchFamily="2" charset="0"/>
                <a:ea typeface="Montserrat" charset="0"/>
                <a:cs typeface="Montserrat" charset="0"/>
                <a:hlinkClick r:id="rId17"/>
              </a:rPr>
              <a:t>SBMFC.CA</a:t>
            </a:r>
            <a:endParaRPr lang="en-US" sz="3200" spc="600" dirty="0">
              <a:solidFill>
                <a:srgbClr val="383C3C"/>
              </a:solidFill>
              <a:latin typeface="Montserrat Light" panose="00000400000000000000" pitchFamily="2" charset="0"/>
              <a:ea typeface="Montserrat" charset="0"/>
              <a:cs typeface="Montserrat" charset="0"/>
            </a:endParaRPr>
          </a:p>
          <a:p>
            <a:pPr algn="l" rtl="0"/>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1632200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ÉTHIQUE ET RÉSOLUTION DE CONFLITS</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4" name="TextBox 23">
            <a:extLst>
              <a:ext uri="{FF2B5EF4-FFF2-40B4-BE49-F238E27FC236}">
                <a16:creationId xmlns:a16="http://schemas.microsoft.com/office/drawing/2014/main" id="{0340B178-5D31-444D-A8FA-E71280710E27}"/>
              </a:ext>
            </a:extLst>
          </p:cNvPr>
          <p:cNvSpPr txBox="1"/>
          <p:nvPr>
            <p:custDataLst>
              <p:tags r:id="rId3"/>
            </p:custDataLst>
          </p:nvPr>
        </p:nvSpPr>
        <p:spPr>
          <a:xfrm>
            <a:off x="4750636" y="3989988"/>
            <a:ext cx="13213874"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Centre pour l’éthique et la résolution de conflits</a:t>
            </a:r>
          </a:p>
        </p:txBody>
      </p:sp>
      <p:sp>
        <p:nvSpPr>
          <p:cNvPr id="25" name="Shape 2906">
            <a:extLst>
              <a:ext uri="{FF2B5EF4-FFF2-40B4-BE49-F238E27FC236}">
                <a16:creationId xmlns:a16="http://schemas.microsoft.com/office/drawing/2014/main" id="{FF6A0800-3343-F240-A80C-E9313710F77B}"/>
              </a:ext>
            </a:extLst>
          </p:cNvPr>
          <p:cNvSpPr/>
          <p:nvPr>
            <p:custDataLst>
              <p:tags r:id="rId4"/>
            </p:custDataLst>
          </p:nvPr>
        </p:nvSpPr>
        <p:spPr>
          <a:xfrm>
            <a:off x="3702195" y="415132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E33260E3-5AEC-D140-ACAF-BDB5F681058A}"/>
              </a:ext>
            </a:extLst>
          </p:cNvPr>
          <p:cNvSpPr txBox="1"/>
          <p:nvPr>
            <p:custDataLst>
              <p:tags r:id="rId5"/>
            </p:custDataLst>
          </p:nvPr>
        </p:nvSpPr>
        <p:spPr>
          <a:xfrm>
            <a:off x="4750629" y="4866526"/>
            <a:ext cx="16242261" cy="2062103"/>
          </a:xfrm>
          <a:prstGeom prst="rect">
            <a:avLst/>
          </a:prstGeom>
          <a:noFill/>
        </p:spPr>
        <p:txBody>
          <a:bodyPr wrap="square" rtlCol="0">
            <a:spAutoFit/>
          </a:bodyPr>
          <a:lstStyle/>
          <a:p>
            <a:pPr algn="l" rtl="0"/>
            <a:r>
              <a:rPr lang="fr-ca" sz="3200" b="0" i="0" u="none" baseline="0" dirty="0">
                <a:latin typeface="Montserrat Light" panose="00000400000000000000" pitchFamily="2" charset="0"/>
              </a:rPr>
              <a:t>Offre des programmes et des services de qualité en lien avec :</a:t>
            </a:r>
          </a:p>
          <a:p>
            <a:pPr marL="1371440" lvl="1" indent="-457200" algn="l" rtl="0">
              <a:buFont typeface="Arial" panose="020B0604020202020204" pitchFamily="34" charset="0"/>
              <a:buChar char="•"/>
            </a:pPr>
            <a:r>
              <a:rPr lang="fr-ca" sz="3200" b="0" i="0" u="none" baseline="0" dirty="0">
                <a:latin typeface="Montserrat Light" panose="00000400000000000000" pitchFamily="2" charset="0"/>
              </a:rPr>
              <a:t>les valeurs, l’éthique et les conflits d’intérêts;</a:t>
            </a:r>
          </a:p>
          <a:p>
            <a:pPr marL="1371440" lvl="1" indent="-457200" algn="l" rtl="0">
              <a:buFont typeface="Arial" panose="020B0604020202020204" pitchFamily="34" charset="0"/>
              <a:buChar char="•"/>
            </a:pPr>
            <a:r>
              <a:rPr lang="fr-ca" sz="3200" b="0" i="0" u="none" baseline="0" dirty="0">
                <a:latin typeface="Montserrat Light" panose="00000400000000000000" pitchFamily="2" charset="0"/>
              </a:rPr>
              <a:t>la prévention et la résolution du harcèlement;</a:t>
            </a:r>
          </a:p>
          <a:p>
            <a:pPr marL="1371440" lvl="1" indent="-457200" algn="l" rtl="0">
              <a:buFont typeface="Arial" panose="020B0604020202020204" pitchFamily="34" charset="0"/>
              <a:buChar char="•"/>
            </a:pPr>
            <a:r>
              <a:rPr lang="fr-ca" sz="3200" b="0" i="0" u="none" baseline="0" dirty="0">
                <a:latin typeface="Montserrat Light" panose="00000400000000000000" pitchFamily="2" charset="0"/>
              </a:rPr>
              <a:t>la gestion des conflits.</a:t>
            </a:r>
          </a:p>
        </p:txBody>
      </p:sp>
      <p:sp>
        <p:nvSpPr>
          <p:cNvPr id="8" name="Shape 2906">
            <a:extLst>
              <a:ext uri="{FF2B5EF4-FFF2-40B4-BE49-F238E27FC236}">
                <a16:creationId xmlns:a16="http://schemas.microsoft.com/office/drawing/2014/main" id="{FF6A0800-3343-F240-A80C-E9313710F77B}"/>
              </a:ext>
            </a:extLst>
          </p:cNvPr>
          <p:cNvSpPr/>
          <p:nvPr>
            <p:custDataLst>
              <p:tags r:id="rId6"/>
            </p:custDataLst>
          </p:nvPr>
        </p:nvSpPr>
        <p:spPr>
          <a:xfrm>
            <a:off x="3702195" y="779328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TextBox 8">
            <a:extLst>
              <a:ext uri="{FF2B5EF4-FFF2-40B4-BE49-F238E27FC236}">
                <a16:creationId xmlns:a16="http://schemas.microsoft.com/office/drawing/2014/main" id="{0340B178-5D31-444D-A8FA-E71280710E27}"/>
              </a:ext>
            </a:extLst>
          </p:cNvPr>
          <p:cNvSpPr txBox="1"/>
          <p:nvPr>
            <p:custDataLst>
              <p:tags r:id="rId7"/>
            </p:custDataLst>
          </p:nvPr>
        </p:nvSpPr>
        <p:spPr>
          <a:xfrm>
            <a:off x="4750636" y="7639925"/>
            <a:ext cx="10126490"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Déclaration de conflits d’intérêts</a:t>
            </a:r>
          </a:p>
        </p:txBody>
      </p:sp>
      <p:sp>
        <p:nvSpPr>
          <p:cNvPr id="10" name="TextBox 9">
            <a:extLst>
              <a:ext uri="{FF2B5EF4-FFF2-40B4-BE49-F238E27FC236}">
                <a16:creationId xmlns:a16="http://schemas.microsoft.com/office/drawing/2014/main" id="{E33260E3-5AEC-D140-ACAF-BDB5F681058A}"/>
              </a:ext>
            </a:extLst>
          </p:cNvPr>
          <p:cNvSpPr txBox="1"/>
          <p:nvPr>
            <p:custDataLst>
              <p:tags r:id="rId8"/>
            </p:custDataLst>
          </p:nvPr>
        </p:nvSpPr>
        <p:spPr>
          <a:xfrm>
            <a:off x="4773278" y="8518606"/>
            <a:ext cx="16242261" cy="584775"/>
          </a:xfrm>
          <a:prstGeom prst="rect">
            <a:avLst/>
          </a:prstGeom>
          <a:noFill/>
        </p:spPr>
        <p:txBody>
          <a:bodyPr wrap="square" rtlCol="0">
            <a:spAutoFit/>
          </a:bodyPr>
          <a:lstStyle/>
          <a:p>
            <a:pPr algn="l" rtl="0"/>
            <a:r>
              <a:rPr lang="fr-ca" sz="3200" b="0" i="0" u="none" baseline="0">
                <a:latin typeface="Montserrat Light" panose="00000400000000000000" pitchFamily="2" charset="0"/>
              </a:rPr>
              <a:t>Les employés doivent déclarer toute situation de conflit d’intérêts réel, potentiel ou apparent.</a:t>
            </a:r>
          </a:p>
        </p:txBody>
      </p:sp>
      <p:sp>
        <p:nvSpPr>
          <p:cNvPr id="13" name="TextBox 12">
            <a:extLst>
              <a:ext uri="{FF2B5EF4-FFF2-40B4-BE49-F238E27FC236}">
                <a16:creationId xmlns:a16="http://schemas.microsoft.com/office/drawing/2014/main" id="{8931BC40-06F5-374C-8E4E-18F4CBB361F1}"/>
              </a:ext>
            </a:extLst>
          </p:cNvPr>
          <p:cNvSpPr txBox="1"/>
          <p:nvPr>
            <p:custDataLst>
              <p:tags r:id="rId9"/>
            </p:custDataLst>
          </p:nvPr>
        </p:nvSpPr>
        <p:spPr>
          <a:xfrm>
            <a:off x="14877126" y="11764335"/>
            <a:ext cx="8723324" cy="954107"/>
          </a:xfrm>
          <a:prstGeom prst="rect">
            <a:avLst/>
          </a:prstGeom>
          <a:noFill/>
        </p:spPr>
        <p:txBody>
          <a:bodyPr wrap="square" rtlCol="0">
            <a:spAutoFit/>
          </a:bodyPr>
          <a:lstStyle/>
          <a:p>
            <a:r>
              <a:rPr lang="fr-ca" sz="2800" b="0" i="0" u="none" spc="600" baseline="0" dirty="0">
                <a:solidFill>
                  <a:srgbClr val="FF0000"/>
                </a:solidFill>
                <a:latin typeface="Montserrat Light" panose="00000400000000000000" pitchFamily="2" charset="0"/>
                <a:ea typeface="Montserrat" charset="0"/>
                <a:cs typeface="Montserrat" charset="0"/>
              </a:rPr>
              <a:t>Plus </a:t>
            </a:r>
            <a:r>
              <a:rPr lang="fr-ca" sz="2800" spc="600" dirty="0">
                <a:solidFill>
                  <a:srgbClr val="FF0000"/>
                </a:solidFill>
                <a:latin typeface="Montserrat Light" panose="00000400000000000000" pitchFamily="2" charset="0"/>
                <a:ea typeface="Montserrat" charset="0"/>
                <a:cs typeface="Montserrat" charset="0"/>
              </a:rPr>
              <a:t>de renseignements</a:t>
            </a:r>
            <a:r>
              <a:rPr lang="fr-ca" sz="2800" b="0" i="0" u="none" spc="600" baseline="0" dirty="0">
                <a:solidFill>
                  <a:srgbClr val="FF0000"/>
                </a:solidFill>
                <a:latin typeface="Montserrat Light" panose="00000400000000000000" pitchFamily="2" charset="0"/>
                <a:ea typeface="Montserrat" charset="0"/>
                <a:cs typeface="Montserrat" charset="0"/>
              </a:rPr>
              <a:t> : </a:t>
            </a:r>
            <a:r>
              <a:rPr lang="fr-CA" sz="2800" b="0" i="0" u="none" spc="600" baseline="0" dirty="0">
                <a:solidFill>
                  <a:srgbClr val="383C3C"/>
                </a:solidFill>
                <a:latin typeface="Montserrat Light" panose="00000400000000000000" pitchFamily="2" charset="0"/>
                <a:ea typeface="Montserrat" charset="0"/>
                <a:cs typeface="Montserrat" charset="0"/>
                <a:hlinkClick r:id="rId13"/>
              </a:rPr>
              <a:t>SBMFC.CA</a:t>
            </a:r>
            <a:endParaRPr lang="fr-ca" sz="2800" spc="600" dirty="0">
              <a:solidFill>
                <a:srgbClr val="383C3C"/>
              </a:solidFill>
              <a:latin typeface="Montserrat Light" panose="00000400000000000000" pitchFamily="2" charset="0"/>
              <a:ea typeface="Montserrat" charset="0"/>
              <a:cs typeface="Montserrat" charset="0"/>
            </a:endParaRPr>
          </a:p>
        </p:txBody>
      </p:sp>
      <p:sp>
        <p:nvSpPr>
          <p:cNvPr id="11" name="TextBox 10">
            <a:extLst>
              <a:ext uri="{FF2B5EF4-FFF2-40B4-BE49-F238E27FC236}">
                <a16:creationId xmlns:a16="http://schemas.microsoft.com/office/drawing/2014/main" id="{8931BC40-06F5-374C-8E4E-18F4CBB361F1}"/>
              </a:ext>
            </a:extLst>
          </p:cNvPr>
          <p:cNvSpPr txBox="1"/>
          <p:nvPr>
            <p:custDataLst>
              <p:tags r:id="rId10"/>
            </p:custDataLst>
          </p:nvPr>
        </p:nvSpPr>
        <p:spPr>
          <a:xfrm>
            <a:off x="4260705" y="12045217"/>
            <a:ext cx="8727162" cy="523220"/>
          </a:xfrm>
          <a:prstGeom prst="rect">
            <a:avLst/>
          </a:prstGeom>
          <a:noFill/>
        </p:spPr>
        <p:txBody>
          <a:bodyPr wrap="square" rtlCol="0">
            <a:spAutoFit/>
          </a:bodyPr>
          <a:lstStyle/>
          <a:p>
            <a:pPr algn="l" rtl="0"/>
            <a:r>
              <a:rPr lang="fr-ca" sz="2800" b="0" i="0" u="none" spc="600" baseline="0" dirty="0">
                <a:solidFill>
                  <a:srgbClr val="FF0000"/>
                </a:solidFill>
                <a:latin typeface="Montserrat" charset="0"/>
                <a:ea typeface="Montserrat" charset="0"/>
                <a:cs typeface="Montserrat" charset="0"/>
              </a:rPr>
              <a:t>Plus</a:t>
            </a:r>
            <a:r>
              <a:rPr lang="fr-ca" sz="2800" b="0" i="0" u="none" spc="600" baseline="0" dirty="0">
                <a:solidFill>
                  <a:srgbClr val="FF0000"/>
                </a:solidFill>
                <a:latin typeface="Montserrat Light" panose="00000400000000000000" pitchFamily="2" charset="0"/>
                <a:ea typeface="Montserrat" charset="0"/>
                <a:cs typeface="Montserrat" charset="0"/>
              </a:rPr>
              <a:t> </a:t>
            </a:r>
            <a:r>
              <a:rPr lang="fr-ca" sz="2800" b="0" i="0" u="none" spc="600" baseline="0" dirty="0">
                <a:solidFill>
                  <a:srgbClr val="FF0000"/>
                </a:solidFill>
                <a:latin typeface="Montserrat" charset="0"/>
                <a:ea typeface="Montserrat" charset="0"/>
                <a:cs typeface="Montserrat" charset="0"/>
              </a:rPr>
              <a:t>de renseignements : </a:t>
            </a:r>
            <a:r>
              <a:rPr lang="fr-ca" sz="2800" b="0" i="0" u="none" spc="600" baseline="0" dirty="0">
                <a:solidFill>
                  <a:srgbClr val="383C3C"/>
                </a:solidFill>
                <a:latin typeface="Montserrat" charset="0"/>
                <a:ea typeface="Montserrat" charset="0"/>
                <a:cs typeface="Montserrat" charset="0"/>
                <a:hlinkClick r:id="rId14"/>
              </a:rPr>
              <a:t>CORE</a:t>
            </a:r>
            <a:endParaRPr lang="fr-ca" sz="28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824466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custDataLst>
              <p:tags r:id="rId1"/>
            </p:custDataLst>
          </p:nvPr>
        </p:nvSpPr>
        <p:spPr>
          <a:xfrm>
            <a:off x="0" y="1389888"/>
            <a:ext cx="24377649" cy="1107996"/>
          </a:xfrm>
          <a:prstGeom prst="rect">
            <a:avLst/>
          </a:prstGeom>
          <a:noFill/>
        </p:spPr>
        <p:txBody>
          <a:bodyPr wrap="square" rtlCol="0">
            <a:spAutoFit/>
          </a:bodyPr>
          <a:lstStyle/>
          <a:p>
            <a:pPr algn="ctr" rtl="0"/>
            <a:r>
              <a:rPr lang="fr-ca" sz="6600" b="1" i="0" u="none" spc="600" baseline="0">
                <a:solidFill>
                  <a:srgbClr val="383C3C"/>
                </a:solidFill>
                <a:latin typeface="Montserrat" pitchFamily="2" charset="77"/>
              </a:rPr>
              <a:t>SANTÉ ET SÉCURITÉ AU TRAVAIL</a:t>
            </a:r>
          </a:p>
        </p:txBody>
      </p:sp>
      <p:sp>
        <p:nvSpPr>
          <p:cNvPr id="4" name="TextBox 3">
            <a:extLst>
              <a:ext uri="{FF2B5EF4-FFF2-40B4-BE49-F238E27FC236}">
                <a16:creationId xmlns:a16="http://schemas.microsoft.com/office/drawing/2014/main" id="{8213F003-A4A0-2F49-A5CF-03875AC0FEF0}"/>
              </a:ext>
            </a:extLst>
          </p:cNvPr>
          <p:cNvSpPr txBox="1"/>
          <p:nvPr>
            <p:custDataLst>
              <p:tags r:id="rId2"/>
            </p:custDataLst>
          </p:nvPr>
        </p:nvSpPr>
        <p:spPr>
          <a:xfrm>
            <a:off x="0" y="931412"/>
            <a:ext cx="24377650" cy="400110"/>
          </a:xfrm>
          <a:prstGeom prst="rect">
            <a:avLst/>
          </a:prstGeom>
          <a:noFill/>
        </p:spPr>
        <p:txBody>
          <a:bodyPr wrap="square" rtlCol="0">
            <a:spAutoFit/>
          </a:bodyPr>
          <a:lstStyle/>
          <a:p>
            <a:pPr algn="ctr" rtl="0"/>
            <a:r>
              <a:rPr lang="fr-ca" sz="2000" b="0" i="0" u="none" spc="1200" baseline="0">
                <a:solidFill>
                  <a:srgbClr val="383C3C"/>
                </a:solidFill>
                <a:latin typeface="Montserrat" charset="0"/>
                <a:ea typeface="Montserrat" charset="0"/>
                <a:cs typeface="Montserrat" charset="0"/>
              </a:rPr>
              <a:t>RESSOURCES HUMAINES DES SBMFC</a:t>
            </a:r>
          </a:p>
        </p:txBody>
      </p:sp>
      <p:sp>
        <p:nvSpPr>
          <p:cNvPr id="22" name="Shape 2906">
            <a:extLst>
              <a:ext uri="{FF2B5EF4-FFF2-40B4-BE49-F238E27FC236}">
                <a16:creationId xmlns:a16="http://schemas.microsoft.com/office/drawing/2014/main" id="{38C9CB04-2009-AF49-825D-78E36026D99E}"/>
              </a:ext>
            </a:extLst>
          </p:cNvPr>
          <p:cNvSpPr/>
          <p:nvPr>
            <p:custDataLst>
              <p:tags r:id="rId3"/>
            </p:custDataLst>
          </p:nvPr>
        </p:nvSpPr>
        <p:spPr>
          <a:xfrm>
            <a:off x="3702195" y="687649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custDataLst>
              <p:tags r:id="rId4"/>
            </p:custDataLst>
          </p:nvPr>
        </p:nvSpPr>
        <p:spPr>
          <a:xfrm>
            <a:off x="4750636" y="3989988"/>
            <a:ext cx="5448928" cy="646331"/>
          </a:xfrm>
          <a:prstGeom prst="rect">
            <a:avLst/>
          </a:prstGeom>
          <a:noFill/>
        </p:spPr>
        <p:txBody>
          <a:bodyPr wrap="none" rtlCol="0">
            <a:spAutoFit/>
          </a:bodyPr>
          <a:lstStyle/>
          <a:p>
            <a:pPr algn="l" rtl="0"/>
            <a:r>
              <a:rPr lang="fr-ca" sz="3600" b="0" i="0" u="none" spc="600" baseline="0">
                <a:solidFill>
                  <a:srgbClr val="383C3C"/>
                </a:solidFill>
                <a:latin typeface="Montserrat" charset="0"/>
                <a:ea typeface="Montserrat" charset="0"/>
                <a:cs typeface="Montserrat" charset="0"/>
              </a:rPr>
              <a:t>Notre engagement</a:t>
            </a:r>
          </a:p>
        </p:txBody>
      </p:sp>
      <p:sp>
        <p:nvSpPr>
          <p:cNvPr id="25" name="Shape 2906">
            <a:extLst>
              <a:ext uri="{FF2B5EF4-FFF2-40B4-BE49-F238E27FC236}">
                <a16:creationId xmlns:a16="http://schemas.microsoft.com/office/drawing/2014/main" id="{FF6A0800-3343-F240-A80C-E9313710F77B}"/>
              </a:ext>
            </a:extLst>
          </p:cNvPr>
          <p:cNvSpPr/>
          <p:nvPr>
            <p:custDataLst>
              <p:tags r:id="rId5"/>
            </p:custDataLst>
          </p:nvPr>
        </p:nvSpPr>
        <p:spPr>
          <a:xfrm>
            <a:off x="3702195" y="410190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algn="l" defTabSz="456950" rtl="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custDataLst>
              <p:tags r:id="rId6"/>
            </p:custDataLst>
          </p:nvPr>
        </p:nvSpPr>
        <p:spPr>
          <a:xfrm>
            <a:off x="4750636" y="6714528"/>
            <a:ext cx="15315255" cy="646331"/>
          </a:xfrm>
          <a:prstGeom prst="rect">
            <a:avLst/>
          </a:prstGeom>
          <a:noFill/>
        </p:spPr>
        <p:txBody>
          <a:bodyPr wrap="square" rtlCol="0">
            <a:spAutoFit/>
          </a:bodyPr>
          <a:lstStyle/>
          <a:p>
            <a:pPr algn="l" rtl="0"/>
            <a:r>
              <a:rPr lang="fr-ca" sz="3600" b="0" i="0" u="none" spc="600" baseline="0">
                <a:solidFill>
                  <a:srgbClr val="383C3C"/>
                </a:solidFill>
                <a:latin typeface="Montserrat" charset="0"/>
                <a:ea typeface="Montserrat" charset="0"/>
                <a:cs typeface="Montserrat" charset="0"/>
              </a:rPr>
              <a:t>Votre obligation</a:t>
            </a:r>
          </a:p>
        </p:txBody>
      </p:sp>
      <p:sp>
        <p:nvSpPr>
          <p:cNvPr id="16" name="TextBox 15">
            <a:extLst>
              <a:ext uri="{FF2B5EF4-FFF2-40B4-BE49-F238E27FC236}">
                <a16:creationId xmlns:a16="http://schemas.microsoft.com/office/drawing/2014/main" id="{E33260E3-5AEC-D140-ACAF-BDB5F681058A}"/>
              </a:ext>
            </a:extLst>
          </p:cNvPr>
          <p:cNvSpPr txBox="1"/>
          <p:nvPr>
            <p:custDataLst>
              <p:tags r:id="rId7"/>
            </p:custDataLst>
          </p:nvPr>
        </p:nvSpPr>
        <p:spPr>
          <a:xfrm>
            <a:off x="4750634" y="7607999"/>
            <a:ext cx="16242261" cy="1569660"/>
          </a:xfrm>
          <a:prstGeom prst="rect">
            <a:avLst/>
          </a:prstGeom>
          <a:noFill/>
        </p:spPr>
        <p:txBody>
          <a:bodyPr wrap="square" rtlCol="0">
            <a:spAutoFit/>
          </a:bodyPr>
          <a:lstStyle/>
          <a:p>
            <a:pPr marL="457200" indent="-457200" algn="l" rtl="0">
              <a:buFont typeface="Arial" panose="020B0604020202020204" pitchFamily="34" charset="0"/>
              <a:buChar char="•"/>
            </a:pPr>
            <a:r>
              <a:rPr lang="fr-ca" sz="3200" b="0" i="0" u="none" baseline="0" dirty="0">
                <a:latin typeface="Montserrat Light" panose="00000400000000000000" pitchFamily="2" charset="0"/>
              </a:rPr>
              <a:t>Signaler tout incident ou accident en milieu de travail.</a:t>
            </a:r>
          </a:p>
          <a:p>
            <a:pPr marL="457200" indent="-457200" algn="l" rtl="0">
              <a:buFont typeface="Arial" panose="020B0604020202020204" pitchFamily="34" charset="0"/>
              <a:buChar char="•"/>
            </a:pPr>
            <a:r>
              <a:rPr lang="fr-ca" sz="3200" b="0" i="0" u="none" baseline="0" dirty="0">
                <a:latin typeface="Montserrat Light" panose="00000400000000000000" pitchFamily="2" charset="0"/>
              </a:rPr>
              <a:t>Suivre la formation obligatoire.</a:t>
            </a:r>
          </a:p>
          <a:p>
            <a:pPr marL="457200" indent="-457200" algn="l" rtl="0">
              <a:buFont typeface="Arial" panose="020B0604020202020204" pitchFamily="34" charset="0"/>
              <a:buChar char="•"/>
            </a:pPr>
            <a:r>
              <a:rPr lang="fr-ca" sz="3200" b="0" i="0" u="none" baseline="0" dirty="0">
                <a:latin typeface="Montserrat Light" panose="00000400000000000000" pitchFamily="2" charset="0"/>
              </a:rPr>
              <a:t>Suivre toutes les pratiques, politiques et directives de travail sécuritaires.</a:t>
            </a:r>
          </a:p>
        </p:txBody>
      </p:sp>
      <p:sp>
        <p:nvSpPr>
          <p:cNvPr id="12" name="TextBox 11">
            <a:extLst>
              <a:ext uri="{FF2B5EF4-FFF2-40B4-BE49-F238E27FC236}">
                <a16:creationId xmlns:a16="http://schemas.microsoft.com/office/drawing/2014/main" id="{E33260E3-5AEC-D140-ACAF-BDB5F681058A}"/>
              </a:ext>
            </a:extLst>
          </p:cNvPr>
          <p:cNvSpPr txBox="1"/>
          <p:nvPr>
            <p:custDataLst>
              <p:tags r:id="rId8"/>
            </p:custDataLst>
          </p:nvPr>
        </p:nvSpPr>
        <p:spPr>
          <a:xfrm>
            <a:off x="4750636" y="4884250"/>
            <a:ext cx="16242261" cy="1077218"/>
          </a:xfrm>
          <a:prstGeom prst="rect">
            <a:avLst/>
          </a:prstGeom>
          <a:noFill/>
        </p:spPr>
        <p:txBody>
          <a:bodyPr wrap="square" rtlCol="0">
            <a:spAutoFit/>
          </a:bodyPr>
          <a:lstStyle/>
          <a:p>
            <a:pPr algn="l" rtl="0"/>
            <a:r>
              <a:rPr lang="fr-ca" sz="3200" b="0" i="0" u="none" baseline="0">
                <a:latin typeface="Montserrat Light" panose="00000400000000000000" pitchFamily="2" charset="0"/>
              </a:rPr>
              <a:t>Fournir un milieu de travail sain et sécuritaire aux employés et à toute personne présente sur les lieux de travail des SBMFC.</a:t>
            </a:r>
          </a:p>
        </p:txBody>
      </p:sp>
      <p:sp>
        <p:nvSpPr>
          <p:cNvPr id="11" name="TextBox 10">
            <a:extLst>
              <a:ext uri="{FF2B5EF4-FFF2-40B4-BE49-F238E27FC236}">
                <a16:creationId xmlns:a16="http://schemas.microsoft.com/office/drawing/2014/main" id="{8931BC40-06F5-374C-8E4E-18F4CBB361F1}"/>
              </a:ext>
            </a:extLst>
          </p:cNvPr>
          <p:cNvSpPr txBox="1"/>
          <p:nvPr>
            <p:custDataLst>
              <p:tags r:id="rId9"/>
            </p:custDataLst>
          </p:nvPr>
        </p:nvSpPr>
        <p:spPr>
          <a:xfrm>
            <a:off x="13701713" y="12470974"/>
            <a:ext cx="9624641" cy="584775"/>
          </a:xfrm>
          <a:prstGeom prst="rect">
            <a:avLst/>
          </a:prstGeom>
          <a:noFill/>
        </p:spPr>
        <p:txBody>
          <a:bodyPr wrap="square" rtlCol="0">
            <a:spAutoFit/>
          </a:bodyPr>
          <a:lstStyle/>
          <a:p>
            <a:pPr algn="l" rtl="0"/>
            <a:r>
              <a:rPr lang="fr-ca" sz="3200" b="0" i="0" u="none" spc="600" baseline="0" dirty="0">
                <a:solidFill>
                  <a:srgbClr val="FF0000"/>
                </a:solidFill>
                <a:latin typeface="Montserrat" charset="0"/>
                <a:ea typeface="Montserrat" charset="0"/>
                <a:cs typeface="Montserrat" charset="0"/>
              </a:rPr>
              <a:t>Plus</a:t>
            </a:r>
            <a:r>
              <a:rPr lang="fr-ca" sz="3200" b="0" i="0" u="none" spc="600" baseline="0" dirty="0">
                <a:solidFill>
                  <a:srgbClr val="FF0000"/>
                </a:solidFill>
                <a:latin typeface="Montserrat Light" panose="00000400000000000000" pitchFamily="2" charset="0"/>
                <a:ea typeface="Montserrat" charset="0"/>
                <a:cs typeface="Montserrat" charset="0"/>
              </a:rPr>
              <a:t> </a:t>
            </a:r>
            <a:r>
              <a:rPr lang="fr-ca" sz="3200" spc="600" dirty="0">
                <a:solidFill>
                  <a:srgbClr val="FF0000"/>
                </a:solidFill>
                <a:latin typeface="Montserrat" charset="0"/>
                <a:ea typeface="Montserrat" charset="0"/>
                <a:cs typeface="Montserrat" charset="0"/>
              </a:rPr>
              <a:t>renseignements</a:t>
            </a:r>
            <a:r>
              <a:rPr lang="fr-ca" sz="3200" b="0" i="0" u="none" spc="600" baseline="0" dirty="0">
                <a:solidFill>
                  <a:srgbClr val="FF0000"/>
                </a:solidFill>
                <a:latin typeface="Montserrat" charset="0"/>
                <a:ea typeface="Montserrat" charset="0"/>
                <a:cs typeface="Montserrat" charset="0"/>
              </a:rPr>
              <a:t> : </a:t>
            </a:r>
            <a:r>
              <a:rPr lang="fr-ca" sz="3200" b="0" i="0" u="none" spc="600" baseline="0" dirty="0">
                <a:solidFill>
                  <a:srgbClr val="383C3C"/>
                </a:solidFill>
                <a:latin typeface="Montserrat" charset="0"/>
                <a:ea typeface="Montserrat" charset="0"/>
                <a:cs typeface="Montserrat" charset="0"/>
                <a:hlinkClick r:id="rId12"/>
              </a:rPr>
              <a:t>CORE</a:t>
            </a:r>
            <a:endParaRPr lang="fr-ca"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28219092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9"/>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8"/>
</p:tagLst>
</file>

<file path=ppt/tags/tag109.xml><?xml version="1.0" encoding="utf-8"?>
<p:tagLst xmlns:a="http://schemas.openxmlformats.org/drawingml/2006/main" xmlns:r="http://schemas.openxmlformats.org/officeDocument/2006/relationships" xmlns:p="http://schemas.openxmlformats.org/presentationml/2006/main">
  <p:tag name="NUM" val="9"/>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7"/>
</p:tagLst>
</file>

<file path=ppt/tags/tag117.xml><?xml version="1.0" encoding="utf-8"?>
<p:tagLst xmlns:a="http://schemas.openxmlformats.org/drawingml/2006/main" xmlns:r="http://schemas.openxmlformats.org/officeDocument/2006/relationships" xmlns:p="http://schemas.openxmlformats.org/presentationml/2006/main">
  <p:tag name="NUM" val="8"/>
</p:tagLst>
</file>

<file path=ppt/tags/tag118.xml><?xml version="1.0" encoding="utf-8"?>
<p:tagLst xmlns:a="http://schemas.openxmlformats.org/drawingml/2006/main" xmlns:r="http://schemas.openxmlformats.org/officeDocument/2006/relationships" xmlns:p="http://schemas.openxmlformats.org/presentationml/2006/main">
  <p:tag name="NUM" val="9"/>
</p:tagLst>
</file>

<file path=ppt/tags/tag119.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11"/>
</p:tagLst>
</file>

<file path=ppt/tags/tag121.xml><?xml version="1.0" encoding="utf-8"?>
<p:tagLst xmlns:a="http://schemas.openxmlformats.org/drawingml/2006/main" xmlns:r="http://schemas.openxmlformats.org/officeDocument/2006/relationships" xmlns:p="http://schemas.openxmlformats.org/presentationml/2006/main">
  <p:tag name="NUM" val="12"/>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4"/>
</p:tagLst>
</file>

<file path=ppt/tags/tag134.xml><?xml version="1.0" encoding="utf-8"?>
<p:tagLst xmlns:a="http://schemas.openxmlformats.org/drawingml/2006/main" xmlns:r="http://schemas.openxmlformats.org/officeDocument/2006/relationships" xmlns:p="http://schemas.openxmlformats.org/presentationml/2006/main">
  <p:tag name="NUM" val="5"/>
</p:tagLst>
</file>

<file path=ppt/tags/tag135.xml><?xml version="1.0" encoding="utf-8"?>
<p:tagLst xmlns:a="http://schemas.openxmlformats.org/drawingml/2006/main" xmlns:r="http://schemas.openxmlformats.org/officeDocument/2006/relationships" xmlns:p="http://schemas.openxmlformats.org/presentationml/2006/main">
  <p:tag name="NUM" val="6"/>
</p:tagLst>
</file>

<file path=ppt/tags/tag136.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8"/>
</p:tagLst>
</file>

<file path=ppt/tags/tag138.xml><?xml version="1.0" encoding="utf-8"?>
<p:tagLst xmlns:a="http://schemas.openxmlformats.org/drawingml/2006/main" xmlns:r="http://schemas.openxmlformats.org/officeDocument/2006/relationships" xmlns:p="http://schemas.openxmlformats.org/presentationml/2006/main">
  <p:tag name="NUM" val="9"/>
</p:tagLst>
</file>

<file path=ppt/tags/tag139.xml><?xml version="1.0" encoding="utf-8"?>
<p:tagLst xmlns:a="http://schemas.openxmlformats.org/drawingml/2006/main" xmlns:r="http://schemas.openxmlformats.org/officeDocument/2006/relationships" xmlns:p="http://schemas.openxmlformats.org/presentationml/2006/main">
  <p:tag name="NUM" val="10"/>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40.xml><?xml version="1.0" encoding="utf-8"?>
<p:tagLst xmlns:a="http://schemas.openxmlformats.org/drawingml/2006/main" xmlns:r="http://schemas.openxmlformats.org/officeDocument/2006/relationships" xmlns:p="http://schemas.openxmlformats.org/presentationml/2006/main">
  <p:tag name="NUM" val="11"/>
</p:tagLst>
</file>

<file path=ppt/tags/tag141.xml><?xml version="1.0" encoding="utf-8"?>
<p:tagLst xmlns:a="http://schemas.openxmlformats.org/drawingml/2006/main" xmlns:r="http://schemas.openxmlformats.org/officeDocument/2006/relationships" xmlns:p="http://schemas.openxmlformats.org/presentationml/2006/main">
  <p:tag name="NUM" val="1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6"/>
</p:tagLst>
</file>

<file path=ppt/tags/tag148.xml><?xml version="1.0" encoding="utf-8"?>
<p:tagLst xmlns:a="http://schemas.openxmlformats.org/drawingml/2006/main" xmlns:r="http://schemas.openxmlformats.org/officeDocument/2006/relationships" xmlns:p="http://schemas.openxmlformats.org/presentationml/2006/main">
  <p:tag name="NUM" val="7"/>
</p:tagLst>
</file>

<file path=ppt/tags/tag149.xml><?xml version="1.0" encoding="utf-8"?>
<p:tagLst xmlns:a="http://schemas.openxmlformats.org/drawingml/2006/main" xmlns:r="http://schemas.openxmlformats.org/officeDocument/2006/relationships" xmlns:p="http://schemas.openxmlformats.org/presentationml/2006/main">
  <p:tag name="NUM" val="8"/>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50.xml><?xml version="1.0" encoding="utf-8"?>
<p:tagLst xmlns:a="http://schemas.openxmlformats.org/drawingml/2006/main" xmlns:r="http://schemas.openxmlformats.org/officeDocument/2006/relationships" xmlns:p="http://schemas.openxmlformats.org/presentationml/2006/main">
  <p:tag name="NUM" val="10"/>
</p:tagLst>
</file>

<file path=ppt/tags/tag151.xml><?xml version="1.0" encoding="utf-8"?>
<p:tagLst xmlns:a="http://schemas.openxmlformats.org/drawingml/2006/main" xmlns:r="http://schemas.openxmlformats.org/officeDocument/2006/relationships" xmlns:p="http://schemas.openxmlformats.org/presentationml/2006/main">
  <p:tag name="NUM" val="11"/>
</p:tagLst>
</file>

<file path=ppt/tags/tag152.xml><?xml version="1.0" encoding="utf-8"?>
<p:tagLst xmlns:a="http://schemas.openxmlformats.org/drawingml/2006/main" xmlns:r="http://schemas.openxmlformats.org/officeDocument/2006/relationships" xmlns:p="http://schemas.openxmlformats.org/presentationml/2006/main">
  <p:tag name="NUM" val="12"/>
</p:tagLst>
</file>

<file path=ppt/tags/tag153.xml><?xml version="1.0" encoding="utf-8"?>
<p:tagLst xmlns:a="http://schemas.openxmlformats.org/drawingml/2006/main" xmlns:r="http://schemas.openxmlformats.org/officeDocument/2006/relationships" xmlns:p="http://schemas.openxmlformats.org/presentationml/2006/main">
  <p:tag name="NUM" val="13"/>
</p:tagLst>
</file>

<file path=ppt/tags/tag154.xml><?xml version="1.0" encoding="utf-8"?>
<p:tagLst xmlns:a="http://schemas.openxmlformats.org/drawingml/2006/main" xmlns:r="http://schemas.openxmlformats.org/officeDocument/2006/relationships" xmlns:p="http://schemas.openxmlformats.org/presentationml/2006/main">
  <p:tag name="NUM" val="14"/>
</p:tagLst>
</file>

<file path=ppt/tags/tag155.xml><?xml version="1.0" encoding="utf-8"?>
<p:tagLst xmlns:a="http://schemas.openxmlformats.org/drawingml/2006/main" xmlns:r="http://schemas.openxmlformats.org/officeDocument/2006/relationships" xmlns:p="http://schemas.openxmlformats.org/presentationml/2006/main">
  <p:tag name="NUM" val="9"/>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6"/>
</p:tagLst>
</file>

<file path=ppt/tags/tag162.xml><?xml version="1.0" encoding="utf-8"?>
<p:tagLst xmlns:a="http://schemas.openxmlformats.org/drawingml/2006/main" xmlns:r="http://schemas.openxmlformats.org/officeDocument/2006/relationships" xmlns:p="http://schemas.openxmlformats.org/presentationml/2006/main">
  <p:tag name="NUM" val="8"/>
</p:tagLst>
</file>

<file path=ppt/tags/tag163.xml><?xml version="1.0" encoding="utf-8"?>
<p:tagLst xmlns:a="http://schemas.openxmlformats.org/drawingml/2006/main" xmlns:r="http://schemas.openxmlformats.org/officeDocument/2006/relationships" xmlns:p="http://schemas.openxmlformats.org/presentationml/2006/main">
  <p:tag name="NUM" val="9"/>
</p:tagLst>
</file>

<file path=ppt/tags/tag164.xml><?xml version="1.0" encoding="utf-8"?>
<p:tagLst xmlns:a="http://schemas.openxmlformats.org/drawingml/2006/main" xmlns:r="http://schemas.openxmlformats.org/officeDocument/2006/relationships" xmlns:p="http://schemas.openxmlformats.org/presentationml/2006/main">
  <p:tag name="NUM" val="10"/>
</p:tagLst>
</file>

<file path=ppt/tags/tag165.xml><?xml version="1.0" encoding="utf-8"?>
<p:tagLst xmlns:a="http://schemas.openxmlformats.org/drawingml/2006/main" xmlns:r="http://schemas.openxmlformats.org/officeDocument/2006/relationships" xmlns:p="http://schemas.openxmlformats.org/presentationml/2006/main">
  <p:tag name="NUM" val="7"/>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12"/>
</p:tagLst>
</file>

<file path=ppt/tags/tag170.xml><?xml version="1.0" encoding="utf-8"?>
<p:tagLst xmlns:a="http://schemas.openxmlformats.org/drawingml/2006/main" xmlns:r="http://schemas.openxmlformats.org/officeDocument/2006/relationships" xmlns:p="http://schemas.openxmlformats.org/presentationml/2006/main">
  <p:tag name="NUM" val="7"/>
</p:tagLst>
</file>

<file path=ppt/tags/tag171.xml><?xml version="1.0" encoding="utf-8"?>
<p:tagLst xmlns:a="http://schemas.openxmlformats.org/drawingml/2006/main" xmlns:r="http://schemas.openxmlformats.org/officeDocument/2006/relationships" xmlns:p="http://schemas.openxmlformats.org/presentationml/2006/main">
  <p:tag name="NUM" val="8"/>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11"/>
</p:tagLst>
</file>

<file path=ppt/tags/tag180.xml><?xml version="1.0" encoding="utf-8"?>
<p:tagLst xmlns:a="http://schemas.openxmlformats.org/drawingml/2006/main" xmlns:r="http://schemas.openxmlformats.org/officeDocument/2006/relationships" xmlns:p="http://schemas.openxmlformats.org/presentationml/2006/main">
  <p:tag name="NUM" val="8"/>
</p:tagLst>
</file>

<file path=ppt/tags/tag181.xml><?xml version="1.0" encoding="utf-8"?>
<p:tagLst xmlns:a="http://schemas.openxmlformats.org/drawingml/2006/main" xmlns:r="http://schemas.openxmlformats.org/officeDocument/2006/relationships" xmlns:p="http://schemas.openxmlformats.org/presentationml/2006/main">
  <p:tag name="NUM" val="9"/>
</p:tagLst>
</file>

<file path=ppt/tags/tag182.xml><?xml version="1.0" encoding="utf-8"?>
<p:tagLst xmlns:a="http://schemas.openxmlformats.org/drawingml/2006/main" xmlns:r="http://schemas.openxmlformats.org/officeDocument/2006/relationships" xmlns:p="http://schemas.openxmlformats.org/presentationml/2006/main">
  <p:tag name="NUM" val="10"/>
</p:tagLst>
</file>

<file path=ppt/tags/tag183.xml><?xml version="1.0" encoding="utf-8"?>
<p:tagLst xmlns:a="http://schemas.openxmlformats.org/drawingml/2006/main" xmlns:r="http://schemas.openxmlformats.org/officeDocument/2006/relationships" xmlns:p="http://schemas.openxmlformats.org/presentationml/2006/main">
  <p:tag name="NUM" val="11"/>
</p:tagLst>
</file>

<file path=ppt/tags/tag184.xml><?xml version="1.0" encoding="utf-8"?>
<p:tagLst xmlns:a="http://schemas.openxmlformats.org/drawingml/2006/main" xmlns:r="http://schemas.openxmlformats.org/officeDocument/2006/relationships" xmlns:p="http://schemas.openxmlformats.org/presentationml/2006/main">
  <p:tag name="NUM" val="15"/>
</p:tagLst>
</file>

<file path=ppt/tags/tag185.xml><?xml version="1.0" encoding="utf-8"?>
<p:tagLst xmlns:a="http://schemas.openxmlformats.org/drawingml/2006/main" xmlns:r="http://schemas.openxmlformats.org/officeDocument/2006/relationships" xmlns:p="http://schemas.openxmlformats.org/presentationml/2006/main">
  <p:tag name="NUM" val="12"/>
</p:tagLst>
</file>

<file path=ppt/tags/tag186.xml><?xml version="1.0" encoding="utf-8"?>
<p:tagLst xmlns:a="http://schemas.openxmlformats.org/drawingml/2006/main" xmlns:r="http://schemas.openxmlformats.org/officeDocument/2006/relationships" xmlns:p="http://schemas.openxmlformats.org/presentationml/2006/main">
  <p:tag name="NUM" val="13"/>
</p:tagLst>
</file>

<file path=ppt/tags/tag187.xml><?xml version="1.0" encoding="utf-8"?>
<p:tagLst xmlns:a="http://schemas.openxmlformats.org/drawingml/2006/main" xmlns:r="http://schemas.openxmlformats.org/officeDocument/2006/relationships" xmlns:p="http://schemas.openxmlformats.org/presentationml/2006/main">
  <p:tag name="NUM" val="14"/>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3"/>
</p:tagLst>
</file>

<file path=ppt/tags/tag190.xml><?xml version="1.0" encoding="utf-8"?>
<p:tagLst xmlns:a="http://schemas.openxmlformats.org/drawingml/2006/main" xmlns:r="http://schemas.openxmlformats.org/officeDocument/2006/relationships" xmlns:p="http://schemas.openxmlformats.org/presentationml/2006/main">
  <p:tag name="NUM" val="3"/>
</p:tagLst>
</file>

<file path=ppt/tags/tag191.xml><?xml version="1.0" encoding="utf-8"?>
<p:tagLst xmlns:a="http://schemas.openxmlformats.org/drawingml/2006/main" xmlns:r="http://schemas.openxmlformats.org/officeDocument/2006/relationships" xmlns:p="http://schemas.openxmlformats.org/presentationml/2006/main">
  <p:tag name="NUM" val="4"/>
</p:tagLst>
</file>

<file path=ppt/tags/tag192.xml><?xml version="1.0" encoding="utf-8"?>
<p:tagLst xmlns:a="http://schemas.openxmlformats.org/drawingml/2006/main" xmlns:r="http://schemas.openxmlformats.org/officeDocument/2006/relationships" xmlns:p="http://schemas.openxmlformats.org/presentationml/2006/main">
  <p:tag name="NUM" val="5"/>
</p:tagLst>
</file>

<file path=ppt/tags/tag193.xml><?xml version="1.0" encoding="utf-8"?>
<p:tagLst xmlns:a="http://schemas.openxmlformats.org/drawingml/2006/main" xmlns:r="http://schemas.openxmlformats.org/officeDocument/2006/relationships" xmlns:p="http://schemas.openxmlformats.org/presentationml/2006/main">
  <p:tag name="NUM" val="6"/>
</p:tagLst>
</file>

<file path=ppt/tags/tag194.xml><?xml version="1.0" encoding="utf-8"?>
<p:tagLst xmlns:a="http://schemas.openxmlformats.org/drawingml/2006/main" xmlns:r="http://schemas.openxmlformats.org/officeDocument/2006/relationships" xmlns:p="http://schemas.openxmlformats.org/presentationml/2006/main">
  <p:tag name="NUM" val="7"/>
</p:tagLst>
</file>

<file path=ppt/tags/tag195.xml><?xml version="1.0" encoding="utf-8"?>
<p:tagLst xmlns:a="http://schemas.openxmlformats.org/drawingml/2006/main" xmlns:r="http://schemas.openxmlformats.org/officeDocument/2006/relationships" xmlns:p="http://schemas.openxmlformats.org/presentationml/2006/main">
  <p:tag name="NUM" val="8"/>
</p:tagLst>
</file>

<file path=ppt/tags/tag196.xml><?xml version="1.0" encoding="utf-8"?>
<p:tagLst xmlns:a="http://schemas.openxmlformats.org/drawingml/2006/main" xmlns:r="http://schemas.openxmlformats.org/officeDocument/2006/relationships" xmlns:p="http://schemas.openxmlformats.org/presentationml/2006/main">
  <p:tag name="NUM" val="9"/>
</p:tagLst>
</file>

<file path=ppt/tags/tag197.xml><?xml version="1.0" encoding="utf-8"?>
<p:tagLst xmlns:a="http://schemas.openxmlformats.org/drawingml/2006/main" xmlns:r="http://schemas.openxmlformats.org/officeDocument/2006/relationships" xmlns:p="http://schemas.openxmlformats.org/presentationml/2006/main">
  <p:tag name="NUM" val="10"/>
</p:tagLst>
</file>

<file path=ppt/tags/tag198.xml><?xml version="1.0" encoding="utf-8"?>
<p:tagLst xmlns:a="http://schemas.openxmlformats.org/drawingml/2006/main" xmlns:r="http://schemas.openxmlformats.org/officeDocument/2006/relationships" xmlns:p="http://schemas.openxmlformats.org/presentationml/2006/main">
  <p:tag name="NUM" val="11"/>
</p:tagLst>
</file>

<file path=ppt/tags/tag199.xml><?xml version="1.0" encoding="utf-8"?>
<p:tagLst xmlns:a="http://schemas.openxmlformats.org/drawingml/2006/main" xmlns:r="http://schemas.openxmlformats.org/officeDocument/2006/relationships" xmlns:p="http://schemas.openxmlformats.org/presentationml/2006/main">
  <p:tag name="NUM" val="1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15"/>
</p:tagLst>
</file>

<file path=ppt/tags/tag201.xml><?xml version="1.0" encoding="utf-8"?>
<p:tagLst xmlns:a="http://schemas.openxmlformats.org/drawingml/2006/main" xmlns:r="http://schemas.openxmlformats.org/officeDocument/2006/relationships" xmlns:p="http://schemas.openxmlformats.org/presentationml/2006/main">
  <p:tag name="NUM" val="13"/>
</p:tagLst>
</file>

<file path=ppt/tags/tag202.xml><?xml version="1.0" encoding="utf-8"?>
<p:tagLst xmlns:a="http://schemas.openxmlformats.org/drawingml/2006/main" xmlns:r="http://schemas.openxmlformats.org/officeDocument/2006/relationships" xmlns:p="http://schemas.openxmlformats.org/presentationml/2006/main">
  <p:tag name="NUM" val="14"/>
</p:tagLst>
</file>

<file path=ppt/tags/tag203.xml><?xml version="1.0" encoding="utf-8"?>
<p:tagLst xmlns:a="http://schemas.openxmlformats.org/drawingml/2006/main" xmlns:r="http://schemas.openxmlformats.org/officeDocument/2006/relationships" xmlns:p="http://schemas.openxmlformats.org/presentationml/2006/main">
  <p:tag name="NUM" val="16"/>
</p:tagLst>
</file>

<file path=ppt/tags/tag204.xml><?xml version="1.0" encoding="utf-8"?>
<p:tagLst xmlns:a="http://schemas.openxmlformats.org/drawingml/2006/main" xmlns:r="http://schemas.openxmlformats.org/officeDocument/2006/relationships" xmlns:p="http://schemas.openxmlformats.org/presentationml/2006/main">
  <p:tag name="NUM" val="17"/>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4"/>
</p:tagLst>
</file>

<file path=ppt/tags/tag209.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6"/>
</p:tagLst>
</file>

<file path=ppt/tags/tag211.xml><?xml version="1.0" encoding="utf-8"?>
<p:tagLst xmlns:a="http://schemas.openxmlformats.org/drawingml/2006/main" xmlns:r="http://schemas.openxmlformats.org/officeDocument/2006/relationships" xmlns:p="http://schemas.openxmlformats.org/presentationml/2006/main">
  <p:tag name="NUM" val="7"/>
</p:tagLst>
</file>

<file path=ppt/tags/tag212.xml><?xml version="1.0" encoding="utf-8"?>
<p:tagLst xmlns:a="http://schemas.openxmlformats.org/drawingml/2006/main" xmlns:r="http://schemas.openxmlformats.org/officeDocument/2006/relationships" xmlns:p="http://schemas.openxmlformats.org/presentationml/2006/main">
  <p:tag name="NUM" val="8"/>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6"/>
</p:tagLst>
</file>

<file path=ppt/tags/tag219.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20.xml><?xml version="1.0" encoding="utf-8"?>
<p:tagLst xmlns:a="http://schemas.openxmlformats.org/drawingml/2006/main" xmlns:r="http://schemas.openxmlformats.org/officeDocument/2006/relationships" xmlns:p="http://schemas.openxmlformats.org/presentationml/2006/main">
  <p:tag name="NUM" val="8"/>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4"/>
</p:tagLst>
</file>

<file path=ppt/tags/tag225.xml><?xml version="1.0" encoding="utf-8"?>
<p:tagLst xmlns:a="http://schemas.openxmlformats.org/drawingml/2006/main" xmlns:r="http://schemas.openxmlformats.org/officeDocument/2006/relationships" xmlns:p="http://schemas.openxmlformats.org/presentationml/2006/main">
  <p:tag name="NUM" val="5"/>
</p:tagLst>
</file>

<file path=ppt/tags/tag226.xml><?xml version="1.0" encoding="utf-8"?>
<p:tagLst xmlns:a="http://schemas.openxmlformats.org/drawingml/2006/main" xmlns:r="http://schemas.openxmlformats.org/officeDocument/2006/relationships" xmlns:p="http://schemas.openxmlformats.org/presentationml/2006/main">
  <p:tag name="NUM" val="6"/>
</p:tagLst>
</file>

<file path=ppt/tags/tag227.xml><?xml version="1.0" encoding="utf-8"?>
<p:tagLst xmlns:a="http://schemas.openxmlformats.org/drawingml/2006/main" xmlns:r="http://schemas.openxmlformats.org/officeDocument/2006/relationships" xmlns:p="http://schemas.openxmlformats.org/presentationml/2006/main">
  <p:tag name="NUM" val="7"/>
</p:tagLst>
</file>

<file path=ppt/tags/tag228.xml><?xml version="1.0" encoding="utf-8"?>
<p:tagLst xmlns:a="http://schemas.openxmlformats.org/drawingml/2006/main" xmlns:r="http://schemas.openxmlformats.org/officeDocument/2006/relationships" xmlns:p="http://schemas.openxmlformats.org/presentationml/2006/main">
  <p:tag name="NUM" val="8"/>
</p:tagLst>
</file>

<file path=ppt/tags/tag229.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30.xml><?xml version="1.0" encoding="utf-8"?>
<p:tagLst xmlns:a="http://schemas.openxmlformats.org/drawingml/2006/main" xmlns:r="http://schemas.openxmlformats.org/officeDocument/2006/relationships" xmlns:p="http://schemas.openxmlformats.org/presentationml/2006/main">
  <p:tag name="NUM" val="10"/>
</p:tagLst>
</file>

<file path=ppt/tags/tag231.xml><?xml version="1.0" encoding="utf-8"?>
<p:tagLst xmlns:a="http://schemas.openxmlformats.org/drawingml/2006/main" xmlns:r="http://schemas.openxmlformats.org/officeDocument/2006/relationships" xmlns:p="http://schemas.openxmlformats.org/presentationml/2006/main">
  <p:tag name="NUM" val="11"/>
</p:tagLst>
</file>

<file path=ppt/tags/tag232.xml><?xml version="1.0" encoding="utf-8"?>
<p:tagLst xmlns:a="http://schemas.openxmlformats.org/drawingml/2006/main" xmlns:r="http://schemas.openxmlformats.org/officeDocument/2006/relationships" xmlns:p="http://schemas.openxmlformats.org/presentationml/2006/main">
  <p:tag name="NUM" val="12"/>
</p:tagLst>
</file>

<file path=ppt/tags/tag233.xml><?xml version="1.0" encoding="utf-8"?>
<p:tagLst xmlns:a="http://schemas.openxmlformats.org/drawingml/2006/main" xmlns:r="http://schemas.openxmlformats.org/officeDocument/2006/relationships" xmlns:p="http://schemas.openxmlformats.org/presentationml/2006/main">
  <p:tag name="NUM" val="13"/>
</p:tagLst>
</file>

<file path=ppt/tags/tag234.xml><?xml version="1.0" encoding="utf-8"?>
<p:tagLst xmlns:a="http://schemas.openxmlformats.org/drawingml/2006/main" xmlns:r="http://schemas.openxmlformats.org/officeDocument/2006/relationships" xmlns:p="http://schemas.openxmlformats.org/presentationml/2006/main">
  <p:tag name="NUM" val="14"/>
</p:tagLst>
</file>

<file path=ppt/tags/tag235.xml><?xml version="1.0" encoding="utf-8"?>
<p:tagLst xmlns:a="http://schemas.openxmlformats.org/drawingml/2006/main" xmlns:r="http://schemas.openxmlformats.org/officeDocument/2006/relationships" xmlns:p="http://schemas.openxmlformats.org/presentationml/2006/main">
  <p:tag name="NUM" val="15"/>
</p:tagLst>
</file>

<file path=ppt/tags/tag236.xml><?xml version="1.0" encoding="utf-8"?>
<p:tagLst xmlns:a="http://schemas.openxmlformats.org/drawingml/2006/main" xmlns:r="http://schemas.openxmlformats.org/officeDocument/2006/relationships" xmlns:p="http://schemas.openxmlformats.org/presentationml/2006/main">
  <p:tag name="NUM" val="1"/>
</p:tagLst>
</file>

<file path=ppt/tags/tag237.xml><?xml version="1.0" encoding="utf-8"?>
<p:tagLst xmlns:a="http://schemas.openxmlformats.org/drawingml/2006/main" xmlns:r="http://schemas.openxmlformats.org/officeDocument/2006/relationships" xmlns:p="http://schemas.openxmlformats.org/presentationml/2006/main">
  <p:tag name="NUM" val="2"/>
</p:tagLst>
</file>

<file path=ppt/tags/tag238.xml><?xml version="1.0" encoding="utf-8"?>
<p:tagLst xmlns:a="http://schemas.openxmlformats.org/drawingml/2006/main" xmlns:r="http://schemas.openxmlformats.org/officeDocument/2006/relationships" xmlns:p="http://schemas.openxmlformats.org/presentationml/2006/main">
  <p:tag name="NUM" val="3"/>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40.xml><?xml version="1.0" encoding="utf-8"?>
<p:tagLst xmlns:a="http://schemas.openxmlformats.org/drawingml/2006/main" xmlns:r="http://schemas.openxmlformats.org/officeDocument/2006/relationships" xmlns:p="http://schemas.openxmlformats.org/presentationml/2006/main">
  <p:tag name="NUM" val="5"/>
</p:tagLst>
</file>

<file path=ppt/tags/tag241.xml><?xml version="1.0" encoding="utf-8"?>
<p:tagLst xmlns:a="http://schemas.openxmlformats.org/drawingml/2006/main" xmlns:r="http://schemas.openxmlformats.org/officeDocument/2006/relationships" xmlns:p="http://schemas.openxmlformats.org/presentationml/2006/main">
  <p:tag name="NUM" val="6"/>
</p:tagLst>
</file>

<file path=ppt/tags/tag242.xml><?xml version="1.0" encoding="utf-8"?>
<p:tagLst xmlns:a="http://schemas.openxmlformats.org/drawingml/2006/main" xmlns:r="http://schemas.openxmlformats.org/officeDocument/2006/relationships" xmlns:p="http://schemas.openxmlformats.org/presentationml/2006/main">
  <p:tag name="NUM" val="7"/>
</p:tagLst>
</file>

<file path=ppt/tags/tag243.xml><?xml version="1.0" encoding="utf-8"?>
<p:tagLst xmlns:a="http://schemas.openxmlformats.org/drawingml/2006/main" xmlns:r="http://schemas.openxmlformats.org/officeDocument/2006/relationships" xmlns:p="http://schemas.openxmlformats.org/presentationml/2006/main">
  <p:tag name="NUM" val="8"/>
</p:tagLst>
</file>

<file path=ppt/tags/tag244.xml><?xml version="1.0" encoding="utf-8"?>
<p:tagLst xmlns:a="http://schemas.openxmlformats.org/drawingml/2006/main" xmlns:r="http://schemas.openxmlformats.org/officeDocument/2006/relationships" xmlns:p="http://schemas.openxmlformats.org/presentationml/2006/main">
  <p:tag name="NUM" val="7"/>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NUM" val="7"/>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6"/>
</p:tagLst>
</file>

<file path=ppt/tags/tag258.xml><?xml version="1.0" encoding="utf-8"?>
<p:tagLst xmlns:a="http://schemas.openxmlformats.org/drawingml/2006/main" xmlns:r="http://schemas.openxmlformats.org/officeDocument/2006/relationships" xmlns:p="http://schemas.openxmlformats.org/presentationml/2006/main">
  <p:tag name="NUM" val="7"/>
</p:tagLst>
</file>

<file path=ppt/tags/tag259.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8"/>
</p:tagLst>
</file>

<file path=ppt/tags/tag260.xml><?xml version="1.0" encoding="utf-8"?>
<p:tagLst xmlns:a="http://schemas.openxmlformats.org/drawingml/2006/main" xmlns:r="http://schemas.openxmlformats.org/officeDocument/2006/relationships" xmlns:p="http://schemas.openxmlformats.org/presentationml/2006/main">
  <p:tag name="NUM" val="9"/>
</p:tagLst>
</file>

<file path=ppt/tags/tag261.xml><?xml version="1.0" encoding="utf-8"?>
<p:tagLst xmlns:a="http://schemas.openxmlformats.org/drawingml/2006/main" xmlns:r="http://schemas.openxmlformats.org/officeDocument/2006/relationships" xmlns:p="http://schemas.openxmlformats.org/presentationml/2006/main">
  <p:tag name="NUM" val="10"/>
</p:tagLst>
</file>

<file path=ppt/tags/tag262.xml><?xml version="1.0" encoding="utf-8"?>
<p:tagLst xmlns:a="http://schemas.openxmlformats.org/drawingml/2006/main" xmlns:r="http://schemas.openxmlformats.org/officeDocument/2006/relationships" xmlns:p="http://schemas.openxmlformats.org/presentationml/2006/main">
  <p:tag name="NUM" val="11"/>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8"/>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70.xml><?xml version="1.0" encoding="utf-8"?>
<p:tagLst xmlns:a="http://schemas.openxmlformats.org/drawingml/2006/main" xmlns:r="http://schemas.openxmlformats.org/officeDocument/2006/relationships" xmlns:p="http://schemas.openxmlformats.org/presentationml/2006/main">
  <p:tag name="NUM" val="9"/>
</p:tagLst>
</file>

<file path=ppt/tags/tag271.xml><?xml version="1.0" encoding="utf-8"?>
<p:tagLst xmlns:a="http://schemas.openxmlformats.org/drawingml/2006/main" xmlns:r="http://schemas.openxmlformats.org/officeDocument/2006/relationships" xmlns:p="http://schemas.openxmlformats.org/presentationml/2006/main">
  <p:tag name="NUM" val="10"/>
</p:tagLst>
</file>

<file path=ppt/tags/tag272.xml><?xml version="1.0" encoding="utf-8"?>
<p:tagLst xmlns:a="http://schemas.openxmlformats.org/drawingml/2006/main" xmlns:r="http://schemas.openxmlformats.org/officeDocument/2006/relationships" xmlns:p="http://schemas.openxmlformats.org/presentationml/2006/main">
  <p:tag name="NUM" val="11"/>
</p:tagLst>
</file>

<file path=ppt/tags/tag273.xml><?xml version="1.0" encoding="utf-8"?>
<p:tagLst xmlns:a="http://schemas.openxmlformats.org/drawingml/2006/main" xmlns:r="http://schemas.openxmlformats.org/officeDocument/2006/relationships" xmlns:p="http://schemas.openxmlformats.org/presentationml/2006/main">
  <p:tag name="NUM" val="12"/>
</p:tagLst>
</file>

<file path=ppt/tags/tag274.xml><?xml version="1.0" encoding="utf-8"?>
<p:tagLst xmlns:a="http://schemas.openxmlformats.org/drawingml/2006/main" xmlns:r="http://schemas.openxmlformats.org/officeDocument/2006/relationships" xmlns:p="http://schemas.openxmlformats.org/presentationml/2006/main">
  <p:tag name="NUM" val="7"/>
</p:tagLst>
</file>

<file path=ppt/tags/tag275.xml><?xml version="1.0" encoding="utf-8"?>
<p:tagLst xmlns:a="http://schemas.openxmlformats.org/drawingml/2006/main" xmlns:r="http://schemas.openxmlformats.org/officeDocument/2006/relationships" xmlns:p="http://schemas.openxmlformats.org/presentationml/2006/main">
  <p:tag name="NUM" val="1"/>
</p:tagLst>
</file>

<file path=ppt/tags/tag276.xml><?xml version="1.0" encoding="utf-8"?>
<p:tagLst xmlns:a="http://schemas.openxmlformats.org/drawingml/2006/main" xmlns:r="http://schemas.openxmlformats.org/officeDocument/2006/relationships" xmlns:p="http://schemas.openxmlformats.org/presentationml/2006/main">
  <p:tag name="NUM" val="2"/>
</p:tagLst>
</file>

<file path=ppt/tags/tag277.xml><?xml version="1.0" encoding="utf-8"?>
<p:tagLst xmlns:a="http://schemas.openxmlformats.org/drawingml/2006/main" xmlns:r="http://schemas.openxmlformats.org/officeDocument/2006/relationships" xmlns:p="http://schemas.openxmlformats.org/presentationml/2006/main">
  <p:tag name="NUM" val="3"/>
</p:tagLst>
</file>

<file path=ppt/tags/tag278.xml><?xml version="1.0" encoding="utf-8"?>
<p:tagLst xmlns:a="http://schemas.openxmlformats.org/drawingml/2006/main" xmlns:r="http://schemas.openxmlformats.org/officeDocument/2006/relationships" xmlns:p="http://schemas.openxmlformats.org/presentationml/2006/main">
  <p:tag name="NUM" val="4"/>
</p:tagLst>
</file>

<file path=ppt/tags/tag279.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80.xml><?xml version="1.0" encoding="utf-8"?>
<p:tagLst xmlns:a="http://schemas.openxmlformats.org/drawingml/2006/main" xmlns:r="http://schemas.openxmlformats.org/officeDocument/2006/relationships" xmlns:p="http://schemas.openxmlformats.org/presentationml/2006/main">
  <p:tag name="NUM" val="6"/>
</p:tagLst>
</file>

<file path=ppt/tags/tag281.xml><?xml version="1.0" encoding="utf-8"?>
<p:tagLst xmlns:a="http://schemas.openxmlformats.org/drawingml/2006/main" xmlns:r="http://schemas.openxmlformats.org/officeDocument/2006/relationships" xmlns:p="http://schemas.openxmlformats.org/presentationml/2006/main">
  <p:tag name="NUM" val="7"/>
</p:tagLst>
</file>

<file path=ppt/tags/tag282.xml><?xml version="1.0" encoding="utf-8"?>
<p:tagLst xmlns:a="http://schemas.openxmlformats.org/drawingml/2006/main" xmlns:r="http://schemas.openxmlformats.org/officeDocument/2006/relationships" xmlns:p="http://schemas.openxmlformats.org/presentationml/2006/main">
  <p:tag name="NUM" val="8"/>
</p:tagLst>
</file>

<file path=ppt/tags/tag283.xml><?xml version="1.0" encoding="utf-8"?>
<p:tagLst xmlns:a="http://schemas.openxmlformats.org/drawingml/2006/main" xmlns:r="http://schemas.openxmlformats.org/officeDocument/2006/relationships" xmlns:p="http://schemas.openxmlformats.org/presentationml/2006/main">
  <p:tag name="NUM" val="9"/>
</p:tagLst>
</file>

<file path=ppt/tags/tag284.xml><?xml version="1.0" encoding="utf-8"?>
<p:tagLst xmlns:a="http://schemas.openxmlformats.org/drawingml/2006/main" xmlns:r="http://schemas.openxmlformats.org/officeDocument/2006/relationships" xmlns:p="http://schemas.openxmlformats.org/presentationml/2006/main">
  <p:tag name="NUM" val="10"/>
</p:tagLst>
</file>

<file path=ppt/tags/tag285.xml><?xml version="1.0" encoding="utf-8"?>
<p:tagLst xmlns:a="http://schemas.openxmlformats.org/drawingml/2006/main" xmlns:r="http://schemas.openxmlformats.org/officeDocument/2006/relationships" xmlns:p="http://schemas.openxmlformats.org/presentationml/2006/main">
  <p:tag name="NUM" val="11"/>
</p:tagLst>
</file>

<file path=ppt/tags/tag286.xml><?xml version="1.0" encoding="utf-8"?>
<p:tagLst xmlns:a="http://schemas.openxmlformats.org/drawingml/2006/main" xmlns:r="http://schemas.openxmlformats.org/officeDocument/2006/relationships" xmlns:p="http://schemas.openxmlformats.org/presentationml/2006/main">
  <p:tag name="NUM" val="12"/>
</p:tagLst>
</file>

<file path=ppt/tags/tag287.xml><?xml version="1.0" encoding="utf-8"?>
<p:tagLst xmlns:a="http://schemas.openxmlformats.org/drawingml/2006/main" xmlns:r="http://schemas.openxmlformats.org/officeDocument/2006/relationships" xmlns:p="http://schemas.openxmlformats.org/presentationml/2006/main">
  <p:tag name="NUM" val="13"/>
</p:tagLst>
</file>

<file path=ppt/tags/tag288.xml><?xml version="1.0" encoding="utf-8"?>
<p:tagLst xmlns:a="http://schemas.openxmlformats.org/drawingml/2006/main" xmlns:r="http://schemas.openxmlformats.org/officeDocument/2006/relationships" xmlns:p="http://schemas.openxmlformats.org/presentationml/2006/main">
  <p:tag name="NUM" val="14"/>
</p:tagLst>
</file>

<file path=ppt/tags/tag289.xml><?xml version="1.0" encoding="utf-8"?>
<p:tagLst xmlns:a="http://schemas.openxmlformats.org/drawingml/2006/main" xmlns:r="http://schemas.openxmlformats.org/officeDocument/2006/relationships" xmlns:p="http://schemas.openxmlformats.org/presentationml/2006/main">
  <p:tag name="NUM" val="15"/>
</p:tagLst>
</file>

<file path=ppt/tags/tag29.xml><?xml version="1.0" encoding="utf-8"?>
<p:tagLst xmlns:a="http://schemas.openxmlformats.org/drawingml/2006/main" xmlns:r="http://schemas.openxmlformats.org/officeDocument/2006/relationships" xmlns:p="http://schemas.openxmlformats.org/presentationml/2006/main">
  <p:tag name="NUM" val="11"/>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2"/>
</p:tagLst>
</file>

<file path=ppt/tags/tag292.xml><?xml version="1.0" encoding="utf-8"?>
<p:tagLst xmlns:a="http://schemas.openxmlformats.org/drawingml/2006/main" xmlns:r="http://schemas.openxmlformats.org/officeDocument/2006/relationships" xmlns:p="http://schemas.openxmlformats.org/presentationml/2006/main">
  <p:tag name="NUM" val="3"/>
</p:tagLst>
</file>

<file path=ppt/tags/tag293.xml><?xml version="1.0" encoding="utf-8"?>
<p:tagLst xmlns:a="http://schemas.openxmlformats.org/drawingml/2006/main" xmlns:r="http://schemas.openxmlformats.org/officeDocument/2006/relationships" xmlns:p="http://schemas.openxmlformats.org/presentationml/2006/main">
  <p:tag name="NUM" val="4"/>
</p:tagLst>
</file>

<file path=ppt/tags/tag294.xml><?xml version="1.0" encoding="utf-8"?>
<p:tagLst xmlns:a="http://schemas.openxmlformats.org/drawingml/2006/main" xmlns:r="http://schemas.openxmlformats.org/officeDocument/2006/relationships" xmlns:p="http://schemas.openxmlformats.org/presentationml/2006/main">
  <p:tag name="NUM" val="5"/>
</p:tagLst>
</file>

<file path=ppt/tags/tag295.xml><?xml version="1.0" encoding="utf-8"?>
<p:tagLst xmlns:a="http://schemas.openxmlformats.org/drawingml/2006/main" xmlns:r="http://schemas.openxmlformats.org/officeDocument/2006/relationships" xmlns:p="http://schemas.openxmlformats.org/presentationml/2006/main">
  <p:tag name="NUM" val="6"/>
</p:tagLst>
</file>

<file path=ppt/tags/tag296.xml><?xml version="1.0" encoding="utf-8"?>
<p:tagLst xmlns:a="http://schemas.openxmlformats.org/drawingml/2006/main" xmlns:r="http://schemas.openxmlformats.org/officeDocument/2006/relationships" xmlns:p="http://schemas.openxmlformats.org/presentationml/2006/main">
  <p:tag name="NUM" val="7"/>
</p:tagLst>
</file>

<file path=ppt/tags/tag297.xml><?xml version="1.0" encoding="utf-8"?>
<p:tagLst xmlns:a="http://schemas.openxmlformats.org/drawingml/2006/main" xmlns:r="http://schemas.openxmlformats.org/officeDocument/2006/relationships" xmlns:p="http://schemas.openxmlformats.org/presentationml/2006/main">
  <p:tag name="NUM" val="8"/>
</p:tagLst>
</file>

<file path=ppt/tags/tag298.xml><?xml version="1.0" encoding="utf-8"?>
<p:tagLst xmlns:a="http://schemas.openxmlformats.org/drawingml/2006/main" xmlns:r="http://schemas.openxmlformats.org/officeDocument/2006/relationships" xmlns:p="http://schemas.openxmlformats.org/presentationml/2006/main">
  <p:tag name="NUM" val="9"/>
</p:tagLst>
</file>

<file path=ppt/tags/tag299.xml><?xml version="1.0" encoding="utf-8"?>
<p:tagLst xmlns:a="http://schemas.openxmlformats.org/drawingml/2006/main" xmlns:r="http://schemas.openxmlformats.org/officeDocument/2006/relationships" xmlns:p="http://schemas.openxmlformats.org/presentationml/2006/main">
  <p:tag name="NUM" val="10"/>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2"/>
</p:tagLst>
</file>

<file path=ppt/tags/tag300.xml><?xml version="1.0" encoding="utf-8"?>
<p:tagLst xmlns:a="http://schemas.openxmlformats.org/drawingml/2006/main" xmlns:r="http://schemas.openxmlformats.org/officeDocument/2006/relationships" xmlns:p="http://schemas.openxmlformats.org/presentationml/2006/main">
  <p:tag name="NUM" val="11"/>
</p:tagLst>
</file>

<file path=ppt/tags/tag301.xml><?xml version="1.0" encoding="utf-8"?>
<p:tagLst xmlns:a="http://schemas.openxmlformats.org/drawingml/2006/main" xmlns:r="http://schemas.openxmlformats.org/officeDocument/2006/relationships" xmlns:p="http://schemas.openxmlformats.org/presentationml/2006/main">
  <p:tag name="NUM" val="12"/>
</p:tagLst>
</file>

<file path=ppt/tags/tag302.xml><?xml version="1.0" encoding="utf-8"?>
<p:tagLst xmlns:a="http://schemas.openxmlformats.org/drawingml/2006/main" xmlns:r="http://schemas.openxmlformats.org/officeDocument/2006/relationships" xmlns:p="http://schemas.openxmlformats.org/presentationml/2006/main">
  <p:tag name="NUM" val="13"/>
</p:tagLst>
</file>

<file path=ppt/tags/tag303.xml><?xml version="1.0" encoding="utf-8"?>
<p:tagLst xmlns:a="http://schemas.openxmlformats.org/drawingml/2006/main" xmlns:r="http://schemas.openxmlformats.org/officeDocument/2006/relationships" xmlns:p="http://schemas.openxmlformats.org/presentationml/2006/main">
  <p:tag name="NUM" val="14"/>
</p:tagLst>
</file>

<file path=ppt/tags/tag304.xml><?xml version="1.0" encoding="utf-8"?>
<p:tagLst xmlns:a="http://schemas.openxmlformats.org/drawingml/2006/main" xmlns:r="http://schemas.openxmlformats.org/officeDocument/2006/relationships" xmlns:p="http://schemas.openxmlformats.org/presentationml/2006/main">
  <p:tag name="NUM" val="15"/>
</p:tagLst>
</file>

<file path=ppt/tags/tag305.xml><?xml version="1.0" encoding="utf-8"?>
<p:tagLst xmlns:a="http://schemas.openxmlformats.org/drawingml/2006/main" xmlns:r="http://schemas.openxmlformats.org/officeDocument/2006/relationships" xmlns:p="http://schemas.openxmlformats.org/presentationml/2006/main">
  <p:tag name="NUM" val="16"/>
</p:tagLst>
</file>

<file path=ppt/tags/tag306.xml><?xml version="1.0" encoding="utf-8"?>
<p:tagLst xmlns:a="http://schemas.openxmlformats.org/drawingml/2006/main" xmlns:r="http://schemas.openxmlformats.org/officeDocument/2006/relationships" xmlns:p="http://schemas.openxmlformats.org/presentationml/2006/main">
  <p:tag name="NUM" val="1"/>
</p:tagLst>
</file>

<file path=ppt/tags/tag307.xml><?xml version="1.0" encoding="utf-8"?>
<p:tagLst xmlns:a="http://schemas.openxmlformats.org/drawingml/2006/main" xmlns:r="http://schemas.openxmlformats.org/officeDocument/2006/relationships" xmlns:p="http://schemas.openxmlformats.org/presentationml/2006/main">
  <p:tag name="NUM" val="2"/>
</p:tagLst>
</file>

<file path=ppt/tags/tag308.xml><?xml version="1.0" encoding="utf-8"?>
<p:tagLst xmlns:a="http://schemas.openxmlformats.org/drawingml/2006/main" xmlns:r="http://schemas.openxmlformats.org/officeDocument/2006/relationships" xmlns:p="http://schemas.openxmlformats.org/presentationml/2006/main">
  <p:tag name="NUM" val="3"/>
</p:tagLst>
</file>

<file path=ppt/tags/tag309.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10.xml><?xml version="1.0" encoding="utf-8"?>
<p:tagLst xmlns:a="http://schemas.openxmlformats.org/drawingml/2006/main" xmlns:r="http://schemas.openxmlformats.org/officeDocument/2006/relationships" xmlns:p="http://schemas.openxmlformats.org/presentationml/2006/main">
  <p:tag name="NUM" val="5"/>
</p:tagLst>
</file>

<file path=ppt/tags/tag311.xml><?xml version="1.0" encoding="utf-8"?>
<p:tagLst xmlns:a="http://schemas.openxmlformats.org/drawingml/2006/main" xmlns:r="http://schemas.openxmlformats.org/officeDocument/2006/relationships" xmlns:p="http://schemas.openxmlformats.org/presentationml/2006/main">
  <p:tag name="NUM" val="6"/>
</p:tagLst>
</file>

<file path=ppt/tags/tag312.xml><?xml version="1.0" encoding="utf-8"?>
<p:tagLst xmlns:a="http://schemas.openxmlformats.org/drawingml/2006/main" xmlns:r="http://schemas.openxmlformats.org/officeDocument/2006/relationships" xmlns:p="http://schemas.openxmlformats.org/presentationml/2006/main">
  <p:tag name="NUM" val="7"/>
</p:tagLst>
</file>

<file path=ppt/tags/tag313.xml><?xml version="1.0" encoding="utf-8"?>
<p:tagLst xmlns:a="http://schemas.openxmlformats.org/drawingml/2006/main" xmlns:r="http://schemas.openxmlformats.org/officeDocument/2006/relationships" xmlns:p="http://schemas.openxmlformats.org/presentationml/2006/main">
  <p:tag name="NUM" val="8"/>
</p:tagLst>
</file>

<file path=ppt/tags/tag314.xml><?xml version="1.0" encoding="utf-8"?>
<p:tagLst xmlns:a="http://schemas.openxmlformats.org/drawingml/2006/main" xmlns:r="http://schemas.openxmlformats.org/officeDocument/2006/relationships" xmlns:p="http://schemas.openxmlformats.org/presentationml/2006/main">
  <p:tag name="NUM" val="9"/>
</p:tagLst>
</file>

<file path=ppt/tags/tag315.xml><?xml version="1.0" encoding="utf-8"?>
<p:tagLst xmlns:a="http://schemas.openxmlformats.org/drawingml/2006/main" xmlns:r="http://schemas.openxmlformats.org/officeDocument/2006/relationships" xmlns:p="http://schemas.openxmlformats.org/presentationml/2006/main">
  <p:tag name="NUM" val="10"/>
</p:tagLst>
</file>

<file path=ppt/tags/tag316.xml><?xml version="1.0" encoding="utf-8"?>
<p:tagLst xmlns:a="http://schemas.openxmlformats.org/drawingml/2006/main" xmlns:r="http://schemas.openxmlformats.org/officeDocument/2006/relationships" xmlns:p="http://schemas.openxmlformats.org/presentationml/2006/main">
  <p:tag name="NUM" val="11"/>
</p:tagLst>
</file>

<file path=ppt/tags/tag317.xml><?xml version="1.0" encoding="utf-8"?>
<p:tagLst xmlns:a="http://schemas.openxmlformats.org/drawingml/2006/main" xmlns:r="http://schemas.openxmlformats.org/officeDocument/2006/relationships" xmlns:p="http://schemas.openxmlformats.org/presentationml/2006/main">
  <p:tag name="NUM" val="1"/>
</p:tagLst>
</file>

<file path=ppt/tags/tag318.xml><?xml version="1.0" encoding="utf-8"?>
<p:tagLst xmlns:a="http://schemas.openxmlformats.org/drawingml/2006/main" xmlns:r="http://schemas.openxmlformats.org/officeDocument/2006/relationships" xmlns:p="http://schemas.openxmlformats.org/presentationml/2006/main">
  <p:tag name="NUM" val="2"/>
</p:tagLst>
</file>

<file path=ppt/tags/tag319.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3"/>
</p:tagLst>
</file>

<file path=ppt/tags/tag320.xml><?xml version="1.0" encoding="utf-8"?>
<p:tagLst xmlns:a="http://schemas.openxmlformats.org/drawingml/2006/main" xmlns:r="http://schemas.openxmlformats.org/officeDocument/2006/relationships" xmlns:p="http://schemas.openxmlformats.org/presentationml/2006/main">
  <p:tag name="NUM" val="4"/>
</p:tagLst>
</file>

<file path=ppt/tags/tag321.xml><?xml version="1.0" encoding="utf-8"?>
<p:tagLst xmlns:a="http://schemas.openxmlformats.org/drawingml/2006/main" xmlns:r="http://schemas.openxmlformats.org/officeDocument/2006/relationships" xmlns:p="http://schemas.openxmlformats.org/presentationml/2006/main">
  <p:tag name="NUM" val="6"/>
</p:tagLst>
</file>

<file path=ppt/tags/tag322.xml><?xml version="1.0" encoding="utf-8"?>
<p:tagLst xmlns:a="http://schemas.openxmlformats.org/drawingml/2006/main" xmlns:r="http://schemas.openxmlformats.org/officeDocument/2006/relationships" xmlns:p="http://schemas.openxmlformats.org/presentationml/2006/main">
  <p:tag name="NUM" val="7"/>
</p:tagLst>
</file>

<file path=ppt/tags/tag323.xml><?xml version="1.0" encoding="utf-8"?>
<p:tagLst xmlns:a="http://schemas.openxmlformats.org/drawingml/2006/main" xmlns:r="http://schemas.openxmlformats.org/officeDocument/2006/relationships" xmlns:p="http://schemas.openxmlformats.org/presentationml/2006/main">
  <p:tag name="NUM" val="8"/>
</p:tagLst>
</file>

<file path=ppt/tags/tag324.xml><?xml version="1.0" encoding="utf-8"?>
<p:tagLst xmlns:a="http://schemas.openxmlformats.org/drawingml/2006/main" xmlns:r="http://schemas.openxmlformats.org/officeDocument/2006/relationships" xmlns:p="http://schemas.openxmlformats.org/presentationml/2006/main">
  <p:tag name="NUM" val="9"/>
</p:tagLst>
</file>

<file path=ppt/tags/tag325.xml><?xml version="1.0" encoding="utf-8"?>
<p:tagLst xmlns:a="http://schemas.openxmlformats.org/drawingml/2006/main" xmlns:r="http://schemas.openxmlformats.org/officeDocument/2006/relationships" xmlns:p="http://schemas.openxmlformats.org/presentationml/2006/main">
  <p:tag name="NUM" val="10"/>
</p:tagLst>
</file>

<file path=ppt/tags/tag326.xml><?xml version="1.0" encoding="utf-8"?>
<p:tagLst xmlns:a="http://schemas.openxmlformats.org/drawingml/2006/main" xmlns:r="http://schemas.openxmlformats.org/officeDocument/2006/relationships" xmlns:p="http://schemas.openxmlformats.org/presentationml/2006/main">
  <p:tag name="NUM" val="11"/>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30.xml><?xml version="1.0" encoding="utf-8"?>
<p:tagLst xmlns:a="http://schemas.openxmlformats.org/drawingml/2006/main" xmlns:r="http://schemas.openxmlformats.org/officeDocument/2006/relationships" xmlns:p="http://schemas.openxmlformats.org/presentationml/2006/main">
  <p:tag name="NUM" val="4"/>
</p:tagLst>
</file>

<file path=ppt/tags/tag331.xml><?xml version="1.0" encoding="utf-8"?>
<p:tagLst xmlns:a="http://schemas.openxmlformats.org/drawingml/2006/main" xmlns:r="http://schemas.openxmlformats.org/officeDocument/2006/relationships" xmlns:p="http://schemas.openxmlformats.org/presentationml/2006/main">
  <p:tag name="NUM" val="5"/>
</p:tagLst>
</file>

<file path=ppt/tags/tag332.xml><?xml version="1.0" encoding="utf-8"?>
<p:tagLst xmlns:a="http://schemas.openxmlformats.org/drawingml/2006/main" xmlns:r="http://schemas.openxmlformats.org/officeDocument/2006/relationships" xmlns:p="http://schemas.openxmlformats.org/presentationml/2006/main">
  <p:tag name="NUM" val="6"/>
</p:tagLst>
</file>

<file path=ppt/tags/tag333.xml><?xml version="1.0" encoding="utf-8"?>
<p:tagLst xmlns:a="http://schemas.openxmlformats.org/drawingml/2006/main" xmlns:r="http://schemas.openxmlformats.org/officeDocument/2006/relationships" xmlns:p="http://schemas.openxmlformats.org/presentationml/2006/main">
  <p:tag name="NUM" val="7"/>
</p:tagLst>
</file>

<file path=ppt/tags/tag334.xml><?xml version="1.0" encoding="utf-8"?>
<p:tagLst xmlns:a="http://schemas.openxmlformats.org/drawingml/2006/main" xmlns:r="http://schemas.openxmlformats.org/officeDocument/2006/relationships" xmlns:p="http://schemas.openxmlformats.org/presentationml/2006/main">
  <p:tag name="NUM" val="8"/>
</p:tagLst>
</file>

<file path=ppt/tags/tag335.xml><?xml version="1.0" encoding="utf-8"?>
<p:tagLst xmlns:a="http://schemas.openxmlformats.org/drawingml/2006/main" xmlns:r="http://schemas.openxmlformats.org/officeDocument/2006/relationships" xmlns:p="http://schemas.openxmlformats.org/presentationml/2006/main">
  <p:tag name="NUM" val="9"/>
</p:tagLst>
</file>

<file path=ppt/tags/tag336.xml><?xml version="1.0" encoding="utf-8"?>
<p:tagLst xmlns:a="http://schemas.openxmlformats.org/drawingml/2006/main" xmlns:r="http://schemas.openxmlformats.org/officeDocument/2006/relationships" xmlns:p="http://schemas.openxmlformats.org/presentationml/2006/main">
  <p:tag name="NUM" val="10"/>
</p:tagLst>
</file>

<file path=ppt/tags/tag337.xml><?xml version="1.0" encoding="utf-8"?>
<p:tagLst xmlns:a="http://schemas.openxmlformats.org/drawingml/2006/main" xmlns:r="http://schemas.openxmlformats.org/officeDocument/2006/relationships" xmlns:p="http://schemas.openxmlformats.org/presentationml/2006/main">
  <p:tag name="NUM" val="11"/>
</p:tagLst>
</file>

<file path=ppt/tags/tag338.xml><?xml version="1.0" encoding="utf-8"?>
<p:tagLst xmlns:a="http://schemas.openxmlformats.org/drawingml/2006/main" xmlns:r="http://schemas.openxmlformats.org/officeDocument/2006/relationships" xmlns:p="http://schemas.openxmlformats.org/presentationml/2006/main">
  <p:tag name="NUM" val="12"/>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0"/>
</p:tagLst>
</file>

<file path=ppt/tags/tag43.xml><?xml version="1.0" encoding="utf-8"?>
<p:tagLst xmlns:a="http://schemas.openxmlformats.org/drawingml/2006/main" xmlns:r="http://schemas.openxmlformats.org/officeDocument/2006/relationships" xmlns:p="http://schemas.openxmlformats.org/presentationml/2006/main">
  <p:tag name="NUM" val="11"/>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0"/>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6.xml><?xml version="1.0" encoding="utf-8"?>
<p:tagLst xmlns:a="http://schemas.openxmlformats.org/drawingml/2006/main" xmlns:r="http://schemas.openxmlformats.org/officeDocument/2006/relationships" xmlns:p="http://schemas.openxmlformats.org/presentationml/2006/main">
  <p:tag name="NUM" val="13"/>
</p:tagLst>
</file>

<file path=ppt/tags/tag57.xml><?xml version="1.0" encoding="utf-8"?>
<p:tagLst xmlns:a="http://schemas.openxmlformats.org/drawingml/2006/main" xmlns:r="http://schemas.openxmlformats.org/officeDocument/2006/relationships" xmlns:p="http://schemas.openxmlformats.org/presentationml/2006/main">
  <p:tag name="NUM" val="14"/>
</p:tagLst>
</file>

<file path=ppt/tags/tag58.xml><?xml version="1.0" encoding="utf-8"?>
<p:tagLst xmlns:a="http://schemas.openxmlformats.org/drawingml/2006/main" xmlns:r="http://schemas.openxmlformats.org/officeDocument/2006/relationships" xmlns:p="http://schemas.openxmlformats.org/presentationml/2006/main">
  <p:tag name="NUM" val="15"/>
</p:tagLst>
</file>

<file path=ppt/tags/tag59.xml><?xml version="1.0" encoding="utf-8"?>
<p:tagLst xmlns:a="http://schemas.openxmlformats.org/drawingml/2006/main" xmlns:r="http://schemas.openxmlformats.org/officeDocument/2006/relationships" xmlns:p="http://schemas.openxmlformats.org/presentationml/2006/main">
  <p:tag name="NUM" val="17"/>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8"/>
</p:tagLst>
</file>

<file path=ppt/tags/tag61.xml><?xml version="1.0" encoding="utf-8"?>
<p:tagLst xmlns:a="http://schemas.openxmlformats.org/drawingml/2006/main" xmlns:r="http://schemas.openxmlformats.org/officeDocument/2006/relationships" xmlns:p="http://schemas.openxmlformats.org/presentationml/2006/main">
  <p:tag name="NUM" val="19"/>
</p:tagLst>
</file>

<file path=ppt/tags/tag62.xml><?xml version="1.0" encoding="utf-8"?>
<p:tagLst xmlns:a="http://schemas.openxmlformats.org/drawingml/2006/main" xmlns:r="http://schemas.openxmlformats.org/officeDocument/2006/relationships" xmlns:p="http://schemas.openxmlformats.org/presentationml/2006/main">
  <p:tag name="NUM" val="20"/>
</p:tagLst>
</file>

<file path=ppt/tags/tag63.xml><?xml version="1.0" encoding="utf-8"?>
<p:tagLst xmlns:a="http://schemas.openxmlformats.org/drawingml/2006/main" xmlns:r="http://schemas.openxmlformats.org/officeDocument/2006/relationships" xmlns:p="http://schemas.openxmlformats.org/presentationml/2006/main">
  <p:tag name="NUM" val="21"/>
</p:tagLst>
</file>

<file path=ppt/tags/tag64.xml><?xml version="1.0" encoding="utf-8"?>
<p:tagLst xmlns:a="http://schemas.openxmlformats.org/drawingml/2006/main" xmlns:r="http://schemas.openxmlformats.org/officeDocument/2006/relationships" xmlns:p="http://schemas.openxmlformats.org/presentationml/2006/main">
  <p:tag name="NUM" val="22"/>
</p:tagLst>
</file>

<file path=ppt/tags/tag65.xml><?xml version="1.0" encoding="utf-8"?>
<p:tagLst xmlns:a="http://schemas.openxmlformats.org/drawingml/2006/main" xmlns:r="http://schemas.openxmlformats.org/officeDocument/2006/relationships" xmlns:p="http://schemas.openxmlformats.org/presentationml/2006/main">
  <p:tag name="NUM" val="16"/>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8"/>
</p:tagLst>
</file>

<file path=ppt/tags/tag74.xml><?xml version="1.0" encoding="utf-8"?>
<p:tagLst xmlns:a="http://schemas.openxmlformats.org/drawingml/2006/main" xmlns:r="http://schemas.openxmlformats.org/officeDocument/2006/relationships" xmlns:p="http://schemas.openxmlformats.org/presentationml/2006/main">
  <p:tag name="NUM" val="9"/>
</p:tagLst>
</file>

<file path=ppt/tags/tag75.xml><?xml version="1.0" encoding="utf-8"?>
<p:tagLst xmlns:a="http://schemas.openxmlformats.org/drawingml/2006/main" xmlns:r="http://schemas.openxmlformats.org/officeDocument/2006/relationships" xmlns:p="http://schemas.openxmlformats.org/presentationml/2006/main">
  <p:tag name="NUM" val="10"/>
</p:tagLst>
</file>

<file path=ppt/tags/tag76.xml><?xml version="1.0" encoding="utf-8"?>
<p:tagLst xmlns:a="http://schemas.openxmlformats.org/drawingml/2006/main" xmlns:r="http://schemas.openxmlformats.org/officeDocument/2006/relationships" xmlns:p="http://schemas.openxmlformats.org/presentationml/2006/main">
  <p:tag name="NUM" val="11"/>
</p:tagLst>
</file>

<file path=ppt/tags/tag77.xml><?xml version="1.0" encoding="utf-8"?>
<p:tagLst xmlns:a="http://schemas.openxmlformats.org/drawingml/2006/main" xmlns:r="http://schemas.openxmlformats.org/officeDocument/2006/relationships" xmlns:p="http://schemas.openxmlformats.org/presentationml/2006/main">
  <p:tag name="NUM" val="12"/>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11"/>
</p:tagLst>
</file>

<file path=ppt/tags/tag89.xml><?xml version="1.0" encoding="utf-8"?>
<p:tagLst xmlns:a="http://schemas.openxmlformats.org/drawingml/2006/main" xmlns:r="http://schemas.openxmlformats.org/officeDocument/2006/relationships" xmlns:p="http://schemas.openxmlformats.org/presentationml/2006/main">
  <p:tag name="NUM" val="12"/>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9"/>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8"/>
</p:tagLst>
</file>

<file path=ppt/tags/tag99.xml><?xml version="1.0" encoding="utf-8"?>
<p:tagLst xmlns:a="http://schemas.openxmlformats.org/drawingml/2006/main" xmlns:r="http://schemas.openxmlformats.org/officeDocument/2006/relationships" xmlns:p="http://schemas.openxmlformats.org/presentationml/2006/main">
  <p:tag name="NUM" val="1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760B306544E54BA59DFE26E8201FBF" ma:contentTypeVersion="13" ma:contentTypeDescription="Crée un document." ma:contentTypeScope="" ma:versionID="9a511c3e471af1dfde2bc3d67002f962">
  <xsd:schema xmlns:xsd="http://www.w3.org/2001/XMLSchema" xmlns:xs="http://www.w3.org/2001/XMLSchema" xmlns:p="http://schemas.microsoft.com/office/2006/metadata/properties" xmlns:ns2="e5c8d716-db50-41f7-b9be-60653473f39f" xmlns:ns3="314e7dc5-efef-466e-ab27-062e3f21f638" targetNamespace="http://schemas.microsoft.com/office/2006/metadata/properties" ma:root="true" ma:fieldsID="fd8a960003a947ac83cdf6085c7b5797" ns2:_="" ns3:_="">
    <xsd:import namespace="e5c8d716-db50-41f7-b9be-60653473f39f"/>
    <xsd:import namespace="314e7dc5-efef-466e-ab27-062e3f21f63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8d716-db50-41f7-b9be-60653473f3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e56000e3-3e6a-4f0f-953b-9cfa094afcd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4e7dc5-efef-466e-ab27-062e3f21f638"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c8d716-db50-41f7-b9be-60653473f39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5A392-0FD1-4547-9DC0-1E8F0743E539}"/>
</file>

<file path=customXml/itemProps2.xml><?xml version="1.0" encoding="utf-8"?>
<ds:datastoreItem xmlns:ds="http://schemas.openxmlformats.org/officeDocument/2006/customXml" ds:itemID="{1D4B2434-9FE3-4F94-A662-1741DF9D9CFE}">
  <ds:schemaRefs>
    <ds:schemaRef ds:uri="http://schemas.microsoft.com/office/2006/metadata/properties"/>
    <ds:schemaRef ds:uri="http://www.w3.org/XML/1998/namespace"/>
    <ds:schemaRef ds:uri="d96475d2-1772-4d1d-9331-f63250f33dbd"/>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ee6a6d68-f5a2-41a1-95a9-a25d541cbb7b"/>
    <ds:schemaRef ds:uri="http://purl.org/dc/dcmitype/"/>
    <ds:schemaRef ds:uri="e5c8d716-db50-41f7-b9be-60653473f39f"/>
  </ds:schemaRefs>
</ds:datastoreItem>
</file>

<file path=customXml/itemProps3.xml><?xml version="1.0" encoding="utf-8"?>
<ds:datastoreItem xmlns:ds="http://schemas.openxmlformats.org/officeDocument/2006/customXml" ds:itemID="{92800F8B-CDB8-4B2B-9110-711842B77C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48196</TotalTime>
  <Words>7916</Words>
  <Application>Microsoft Office PowerPoint</Application>
  <PresentationFormat>Custom</PresentationFormat>
  <Paragraphs>652</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Bradley Hand ITC</vt:lpstr>
      <vt:lpstr>Montserrat Medium</vt:lpstr>
      <vt:lpstr>Wingdings</vt:lpstr>
      <vt:lpstr>Montserrat</vt:lpstr>
      <vt:lpstr>Montserrat Light</vt:lpstr>
      <vt:lpstr>Montserrat Regular</vt:lpstr>
      <vt:lpstr>Lucida Console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Devine, Patt</dc:creator>
  <cp:lastModifiedBy>Leclerc, Guillaume</cp:lastModifiedBy>
  <cp:revision>422</cp:revision>
  <dcterms:created xsi:type="dcterms:W3CDTF">2020-06-17T17:20:09Z</dcterms:created>
  <dcterms:modified xsi:type="dcterms:W3CDTF">2025-02-11T13:47:48Z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0x010100B9760B306544E54BA59DFE26E8201FBF</vt:lpwstr>
  </property>
</Properties>
</file>